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42" r:id="rId1"/>
  </p:sldMasterIdLst>
  <p:notesMasterIdLst>
    <p:notesMasterId r:id="rId20"/>
  </p:notesMasterIdLst>
  <p:handoutMasterIdLst>
    <p:handoutMasterId r:id="rId21"/>
  </p:handoutMasterIdLst>
  <p:sldIdLst>
    <p:sldId id="380" r:id="rId2"/>
    <p:sldId id="655" r:id="rId3"/>
    <p:sldId id="552" r:id="rId4"/>
    <p:sldId id="645" r:id="rId5"/>
    <p:sldId id="639" r:id="rId6"/>
    <p:sldId id="640" r:id="rId7"/>
    <p:sldId id="643" r:id="rId8"/>
    <p:sldId id="646" r:id="rId9"/>
    <p:sldId id="502" r:id="rId10"/>
    <p:sldId id="644" r:id="rId11"/>
    <p:sldId id="647" r:id="rId12"/>
    <p:sldId id="648" r:id="rId13"/>
    <p:sldId id="649" r:id="rId14"/>
    <p:sldId id="650" r:id="rId15"/>
    <p:sldId id="651" r:id="rId16"/>
    <p:sldId id="652" r:id="rId17"/>
    <p:sldId id="653" r:id="rId18"/>
    <p:sldId id="654" r:id="rId19"/>
  </p:sldIdLst>
  <p:sldSz cx="9144000" cy="6858000" type="screen4x3"/>
  <p:notesSz cx="9240838" cy="6954838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91">
          <p15:clr>
            <a:srgbClr val="A4A3A4"/>
          </p15:clr>
        </p15:guide>
        <p15:guide id="2" pos="291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clrMode="gray" frameSlides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9687"/>
    <p:restoredTop sz="94762"/>
  </p:normalViewPr>
  <p:slideViewPr>
    <p:cSldViewPr snapToGrid="0">
      <p:cViewPr varScale="1">
        <p:scale>
          <a:sx n="95" d="100"/>
          <a:sy n="95" d="100"/>
        </p:scale>
        <p:origin x="192" y="7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96" d="100"/>
        <a:sy n="96" d="100"/>
      </p:scale>
      <p:origin x="0" y="0"/>
    </p:cViewPr>
  </p:sorterViewPr>
  <p:notesViewPr>
    <p:cSldViewPr snapToGrid="0">
      <p:cViewPr varScale="1">
        <p:scale>
          <a:sx n="44" d="100"/>
          <a:sy n="44" d="100"/>
        </p:scale>
        <p:origin x="-1224" y="-90"/>
      </p:cViewPr>
      <p:guideLst>
        <p:guide orient="horz" pos="2191"/>
        <p:guide pos="291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98" name="Rectangle 1026">
            <a:extLst>
              <a:ext uri="{FF2B5EF4-FFF2-40B4-BE49-F238E27FC236}">
                <a16:creationId xmlns:a16="http://schemas.microsoft.com/office/drawing/2014/main" id="{57C49C48-85DA-EC40-977D-FB7B19A5B053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05263" cy="347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defTabSz="931863" eaLnBrk="1" hangingPunct="1">
              <a:defRPr sz="1200" b="1">
                <a:latin typeface="Tahoma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8899" name="Rectangle 1027">
            <a:extLst>
              <a:ext uri="{FF2B5EF4-FFF2-40B4-BE49-F238E27FC236}">
                <a16:creationId xmlns:a16="http://schemas.microsoft.com/office/drawing/2014/main" id="{AE461553-17F7-B543-A8BB-EA04EF3DAEB7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235575" y="0"/>
            <a:ext cx="4005263" cy="347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 defTabSz="931863" eaLnBrk="1" hangingPunct="1">
              <a:defRPr sz="1200" b="1">
                <a:latin typeface="Tahoma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8900" name="Rectangle 1028">
            <a:extLst>
              <a:ext uri="{FF2B5EF4-FFF2-40B4-BE49-F238E27FC236}">
                <a16:creationId xmlns:a16="http://schemas.microsoft.com/office/drawing/2014/main" id="{9EBFD582-F700-1D4A-8DEF-2FA082A20F0A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607175"/>
            <a:ext cx="4005263" cy="347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defTabSz="931863" eaLnBrk="1" hangingPunct="1">
              <a:defRPr sz="1200" b="1">
                <a:latin typeface="Tahoma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8901" name="Rectangle 1029">
            <a:extLst>
              <a:ext uri="{FF2B5EF4-FFF2-40B4-BE49-F238E27FC236}">
                <a16:creationId xmlns:a16="http://schemas.microsoft.com/office/drawing/2014/main" id="{45081742-F052-0F4E-BBEB-579C0DA64718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235575" y="6607175"/>
            <a:ext cx="4005263" cy="347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 defTabSz="931863" eaLnBrk="1" hangingPunct="1">
              <a:defRPr sz="1200" b="1"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5B05182E-C327-4C45-A42A-7A1D49B92BD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30" name="Rectangle 2">
            <a:extLst>
              <a:ext uri="{FF2B5EF4-FFF2-40B4-BE49-F238E27FC236}">
                <a16:creationId xmlns:a16="http://schemas.microsoft.com/office/drawing/2014/main" id="{8CD4A82A-DDAD-9347-9BDF-5551ED7A853F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05263" cy="347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defTabSz="931863" eaLnBrk="1" hangingPunct="1">
              <a:defRPr sz="1200">
                <a:latin typeface="Tahoma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4931" name="Rectangle 3">
            <a:extLst>
              <a:ext uri="{FF2B5EF4-FFF2-40B4-BE49-F238E27FC236}">
                <a16:creationId xmlns:a16="http://schemas.microsoft.com/office/drawing/2014/main" id="{99C72F0D-C9E0-9B44-B4C5-F7BC5DF9DE8B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5235575" y="0"/>
            <a:ext cx="4005263" cy="347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 defTabSz="931863" eaLnBrk="1" hangingPunct="1">
              <a:defRPr sz="1200">
                <a:latin typeface="Tahoma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316" name="Rectangle 4">
            <a:extLst>
              <a:ext uri="{FF2B5EF4-FFF2-40B4-BE49-F238E27FC236}">
                <a16:creationId xmlns:a16="http://schemas.microsoft.com/office/drawing/2014/main" id="{AD9DE354-2733-E045-B620-EA1354C58995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882900" y="522288"/>
            <a:ext cx="3475038" cy="26066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4933" name="Rectangle 5">
            <a:extLst>
              <a:ext uri="{FF2B5EF4-FFF2-40B4-BE49-F238E27FC236}">
                <a16:creationId xmlns:a16="http://schemas.microsoft.com/office/drawing/2014/main" id="{9C0C5CA6-3EB6-3C44-9A66-8669B2BED2C9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31900" y="3303588"/>
            <a:ext cx="6777038" cy="3128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4934" name="Rectangle 6">
            <a:extLst>
              <a:ext uri="{FF2B5EF4-FFF2-40B4-BE49-F238E27FC236}">
                <a16:creationId xmlns:a16="http://schemas.microsoft.com/office/drawing/2014/main" id="{3857D9B4-82D4-D84B-8B14-317785007828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607175"/>
            <a:ext cx="4005263" cy="347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defTabSz="931863" eaLnBrk="1" hangingPunct="1">
              <a:defRPr sz="1200">
                <a:latin typeface="Tahoma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4935" name="Rectangle 7">
            <a:extLst>
              <a:ext uri="{FF2B5EF4-FFF2-40B4-BE49-F238E27FC236}">
                <a16:creationId xmlns:a16="http://schemas.microsoft.com/office/drawing/2014/main" id="{943C82AC-F0BA-6C46-8DAA-399E7DB2395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235575" y="6607175"/>
            <a:ext cx="4005263" cy="347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 defTabSz="931863" eaLnBrk="1" hangingPunct="1">
              <a:defRPr sz="1200"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BA580070-6692-DF42-9827-EAF67A307DC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charset="0"/>
        <a:cs typeface="Arial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Arial" charset="0"/>
        <a:cs typeface="Arial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Arial" charset="0"/>
        <a:cs typeface="Arial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Arial" charset="0"/>
        <a:cs typeface="Arial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7">
            <a:extLst>
              <a:ext uri="{FF2B5EF4-FFF2-40B4-BE49-F238E27FC236}">
                <a16:creationId xmlns:a16="http://schemas.microsoft.com/office/drawing/2014/main" id="{96C16C3E-14DE-7A4B-A15E-B3499908B13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1863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31863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31863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31863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31863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318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318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318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318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D3603EF2-A088-A443-86DC-9E2F61F4E9B0}" type="slidenum">
              <a:rPr lang="en-US" altLang="en-US" smtClean="0">
                <a:latin typeface="Tahoma" panose="020B0604030504040204" pitchFamily="34" charset="0"/>
              </a:rPr>
              <a:pPr/>
              <a:t>1</a:t>
            </a:fld>
            <a:endParaRPr lang="en-US" altLang="en-US">
              <a:latin typeface="Tahoma" panose="020B0604030504040204" pitchFamily="34" charset="0"/>
            </a:endParaRPr>
          </a:p>
        </p:txBody>
      </p:sp>
      <p:sp>
        <p:nvSpPr>
          <p:cNvPr id="16386" name="Rectangle 2">
            <a:extLst>
              <a:ext uri="{FF2B5EF4-FFF2-40B4-BE49-F238E27FC236}">
                <a16:creationId xmlns:a16="http://schemas.microsoft.com/office/drawing/2014/main" id="{B6C2E69E-17F3-6C4C-A4BA-E2E8FFE4838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7" name="Rectangle 3">
            <a:extLst>
              <a:ext uri="{FF2B5EF4-FFF2-40B4-BE49-F238E27FC236}">
                <a16:creationId xmlns:a16="http://schemas.microsoft.com/office/drawing/2014/main" id="{6FDEB427-B0F2-6E49-9AA6-8D972EC1F65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ea typeface="ＭＳ Ｐゴシック" panose="020B0600070205080204" pitchFamily="34" charset="-128"/>
              <a:cs typeface="ＭＳ Ｐゴシック" panose="020B0600070205080204" pitchFamily="34" charset="-128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7">
            <a:extLst>
              <a:ext uri="{FF2B5EF4-FFF2-40B4-BE49-F238E27FC236}">
                <a16:creationId xmlns:a16="http://schemas.microsoft.com/office/drawing/2014/main" id="{6E82E636-8A7E-4043-8ECD-B93A7871FB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1219200"/>
            <a:ext cx="7924800" cy="914400"/>
          </a:xfrm>
          <a:custGeom>
            <a:avLst/>
            <a:gdLst>
              <a:gd name="T0" fmla="*/ 0 w 1000"/>
              <a:gd name="T1" fmla="*/ 2147483646 h 1000"/>
              <a:gd name="T2" fmla="*/ 0 w 1000"/>
              <a:gd name="T3" fmla="*/ 0 h 1000"/>
              <a:gd name="T4" fmla="*/ 2147483646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2540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" name="Line 8">
            <a:extLst>
              <a:ext uri="{FF2B5EF4-FFF2-40B4-BE49-F238E27FC236}">
                <a16:creationId xmlns:a16="http://schemas.microsoft.com/office/drawing/2014/main" id="{7C31C7BA-771B-4B42-A0BA-5CA7E3284124}"/>
              </a:ext>
            </a:extLst>
          </p:cNvPr>
          <p:cNvSpPr>
            <a:spLocks noChangeShapeType="1"/>
          </p:cNvSpPr>
          <p:nvPr/>
        </p:nvSpPr>
        <p:spPr bwMode="auto">
          <a:xfrm>
            <a:off x="1981200" y="3962400"/>
            <a:ext cx="6511925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73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1524000"/>
            <a:ext cx="7623175" cy="1752600"/>
          </a:xfrm>
        </p:spPr>
        <p:txBody>
          <a:bodyPr/>
          <a:lstStyle>
            <a:lvl1pPr>
              <a:defRPr sz="5000"/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sp>
        <p:nvSpPr>
          <p:cNvPr id="573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981200" y="3962400"/>
            <a:ext cx="6553200" cy="1752600"/>
          </a:xfrm>
        </p:spPr>
        <p:txBody>
          <a:bodyPr/>
          <a:lstStyle>
            <a:lvl1pPr marL="0" indent="0">
              <a:buFont typeface="Wingdings" charset="0"/>
              <a:buNone/>
              <a:defRPr sz="2800"/>
            </a:lvl1pPr>
          </a:lstStyle>
          <a:p>
            <a:pPr lvl="0"/>
            <a:r>
              <a:rPr lang="en-US" noProof="0"/>
              <a:t>Click to edit Master subtitle style</a:t>
            </a: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107C5FC9-4122-2840-977B-1E06FB379E6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0626CF1-E866-C745-8148-43C9F1E8EDDD}" type="datetime1">
              <a:rPr lang="en-US" altLang="en-US"/>
              <a:pPr>
                <a:defRPr/>
              </a:pPr>
              <a:t>3/10/21</a:t>
            </a:fld>
            <a:endParaRPr lang="en-US" altLang="en-US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A0756695-BDE3-1B4B-ADA2-8B44669A0DC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3638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CIS 470: Mobile App Development</a:t>
            </a:r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8180E15B-154D-594C-9E18-D0336F2B03A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772BCDD-97B2-504B-B387-B150F6723A7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611327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761FD70E-3845-4147-A87C-0954E670EF0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E904E2-5EBB-074A-997E-F8ADB74E61BB}" type="datetime1">
              <a:rPr lang="en-US" altLang="en-US"/>
              <a:pPr>
                <a:defRPr/>
              </a:pPr>
              <a:t>3/10/21</a:t>
            </a:fld>
            <a:endParaRPr lang="en-US" alt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F657FE1E-65D9-1742-8DFE-5936F94C455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CIS 470: Mobile App Development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F144A3C4-1230-1E46-9A32-AB8188EDD15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1699E61-F71A-9A43-B71D-6030FF34702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447659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7813"/>
            <a:ext cx="2057400" cy="58531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7813"/>
            <a:ext cx="6019800" cy="58531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7A5356A7-1686-774E-A958-2E8A4D4C078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EE69176-283E-F24B-BA8C-D947748788FE}" type="datetime1">
              <a:rPr lang="en-US" altLang="en-US"/>
              <a:pPr>
                <a:defRPr/>
              </a:pPr>
              <a:t>3/10/21</a:t>
            </a:fld>
            <a:endParaRPr lang="en-US" alt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8409AC1D-BA04-A44A-973D-03F5E36A397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CIS 470: Mobile App Development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D73C301E-4451-A94B-A97A-0B882BA4BAD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35C88E0-2BAB-774A-8E48-BBCBA5884BE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772887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C369F8AA-E17B-A442-89A6-80891601180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BD07131-565C-3047-9DAC-B2CC7F3FD5C6}" type="datetime1">
              <a:rPr lang="en-US" altLang="en-US"/>
              <a:pPr>
                <a:defRPr/>
              </a:pPr>
              <a:t>3/10/21</a:t>
            </a:fld>
            <a:endParaRPr lang="en-US" alt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80484AFF-599A-EF49-B1A9-F3599AFA625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CIS 470: Mobile App Development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FC1DD8EE-0C02-B244-B108-C1789497609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3178504-A83E-B541-A129-DB0AA22DB57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728605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4F821BE9-D322-1349-B4A2-98BAE99B515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7CE76D7-2B36-9C42-9343-C82AD5E184E4}" type="datetime1">
              <a:rPr lang="en-US" altLang="en-US"/>
              <a:pPr>
                <a:defRPr/>
              </a:pPr>
              <a:t>3/10/21</a:t>
            </a:fld>
            <a:endParaRPr lang="en-US" alt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86751B2F-CFF9-6249-A4F5-7D68E5E7CE3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CIS 470: Mobile App Development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2DA30A2A-928A-7D4D-BF2B-A4218CAEA4C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1C18BEB-EDC1-AA42-9FC9-B2DA7AA875D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375578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6E17005-7BBF-2E48-8CB2-D8D63F18082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B0F63AE-67FB-8549-99A9-273825BDFA30}" type="datetime1">
              <a:rPr lang="en-US" altLang="en-US"/>
              <a:pPr>
                <a:defRPr/>
              </a:pPr>
              <a:t>3/10/21</a:t>
            </a:fld>
            <a:endParaRPr lang="en-US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DE5CDF3-B489-AB4D-AB44-B4A97D42465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CIS 470: Mobile App Development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8D790E2-E3D6-DA48-B24E-96A841E5D12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A64EAA4-89E5-2E45-8DF7-DFA6E03B851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9203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60080E15-D783-DA4D-8EEE-7F866106E1B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24BDA87-EE66-714A-AAC7-C7F2BD5AB863}" type="datetime1">
              <a:rPr lang="en-US" altLang="en-US"/>
              <a:pPr>
                <a:defRPr/>
              </a:pPr>
              <a:t>3/10/21</a:t>
            </a:fld>
            <a:endParaRPr lang="en-US" altLang="en-US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DE1EF12A-EA37-684D-9F97-4309EB1E4B8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CIS 470: Mobile App Development</a:t>
            </a:r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50BE45BD-6957-6447-99AA-8F3340921FD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D2A4A35-8A31-DF48-83F1-09D1FE22132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908850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4BFF852E-5696-AE49-B22E-7F9CD016E0C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02C12A7-6565-EA4E-B5FB-D39102693230}" type="datetime1">
              <a:rPr lang="en-US" altLang="en-US"/>
              <a:pPr>
                <a:defRPr/>
              </a:pPr>
              <a:t>3/10/21</a:t>
            </a:fld>
            <a:endParaRPr lang="en-US" altLang="en-US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9FA1A467-B13F-A142-8022-E386C351AD0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CIS 470: Mobile App Development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C733C754-AC25-1143-99A6-79E99AEEF34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BF28258-C557-5E43-9496-16214AE4626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876062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740EF79E-9B5D-5C47-A2BA-12D4016BD2F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EF12237-504E-DB40-9BE0-57D080748131}" type="datetime1">
              <a:rPr lang="en-US" altLang="en-US"/>
              <a:pPr>
                <a:defRPr/>
              </a:pPr>
              <a:t>3/10/21</a:t>
            </a:fld>
            <a:endParaRPr lang="en-US" altLang="en-US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F9D5A902-EB4E-8A4B-8B42-10BF3187E36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CIS 470: Mobile App Development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2808243C-52C5-274C-89AF-813782A37E8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44CA7C8-B56F-DB4E-AA7F-38D65258FDC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242747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DB7FC70-DB2D-C547-9753-9BCDBD591F6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B596FD4-D850-0A47-9EF7-DE371A760682}" type="datetime1">
              <a:rPr lang="en-US" altLang="en-US"/>
              <a:pPr>
                <a:defRPr/>
              </a:pPr>
              <a:t>3/10/21</a:t>
            </a:fld>
            <a:endParaRPr lang="en-US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2645F31-901C-E24D-9E94-3E87515B849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CIS 470: Mobile App Development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6975AC9-DAED-154F-92BF-A20ECE6B652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68E2612-6353-4044-A905-F5BA9A9389D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412010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EEE294A-4F42-094D-A6A8-C544361415E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77DF922-0AE7-B845-8EC0-FAB31299E479}" type="datetime1">
              <a:rPr lang="en-US" altLang="en-US"/>
              <a:pPr>
                <a:defRPr/>
              </a:pPr>
              <a:t>3/10/21</a:t>
            </a:fld>
            <a:endParaRPr lang="en-US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658389A-CCA6-DF4A-9C03-BB3C68742A2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CIS 470: Mobile App Development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01D26CF-7396-C544-BFE5-A487B48D50A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19EAE6D-6872-F740-9E0B-C60D6C19864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500434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591D2590-5359-F34B-9EB0-98E84A9D54C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7813"/>
            <a:ext cx="8229600" cy="1139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6630AC37-9673-9C4B-8D4A-C6CFB39E0E2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3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56324" name="Rectangle 4">
            <a:extLst>
              <a:ext uri="{FF2B5EF4-FFF2-40B4-BE49-F238E27FC236}">
                <a16:creationId xmlns:a16="http://schemas.microsoft.com/office/drawing/2014/main" id="{3764912E-419C-7A4F-9B36-BAE5D5FFB404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/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Garamond" panose="02020404030301010803" pitchFamily="18" charset="0"/>
                <a:ea typeface="+mn-ea"/>
              </a:defRPr>
            </a:lvl1pPr>
          </a:lstStyle>
          <a:p>
            <a:pPr>
              <a:defRPr/>
            </a:pPr>
            <a:fld id="{EC89779D-F813-1749-B64A-3BF762AE0ABD}" type="datetime1">
              <a:rPr lang="en-US" altLang="en-US"/>
              <a:pPr>
                <a:defRPr/>
              </a:pPr>
              <a:t>3/10/21</a:t>
            </a:fld>
            <a:endParaRPr lang="en-US" altLang="en-US"/>
          </a:p>
        </p:txBody>
      </p:sp>
      <p:sp>
        <p:nvSpPr>
          <p:cNvPr id="56325" name="Rectangle 5">
            <a:extLst>
              <a:ext uri="{FF2B5EF4-FFF2-40B4-BE49-F238E27FC236}">
                <a16:creationId xmlns:a16="http://schemas.microsoft.com/office/drawing/2014/main" id="{9FD6C920-402B-184B-9246-681D3836A7BA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/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1200">
                <a:latin typeface="Garamond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r>
              <a:rPr lang="en-US"/>
              <a:t>CIS 470: Mobile App Development</a:t>
            </a:r>
          </a:p>
        </p:txBody>
      </p:sp>
      <p:sp>
        <p:nvSpPr>
          <p:cNvPr id="56326" name="Rectangle 6">
            <a:extLst>
              <a:ext uri="{FF2B5EF4-FFF2-40B4-BE49-F238E27FC236}">
                <a16:creationId xmlns:a16="http://schemas.microsoft.com/office/drawing/2014/main" id="{5FAA1A7C-F3AA-314A-84D6-75E34A0167A5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/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Garamond" panose="02020404030301010803" pitchFamily="18" charset="0"/>
                <a:ea typeface="+mn-ea"/>
              </a:defRPr>
            </a:lvl1pPr>
          </a:lstStyle>
          <a:p>
            <a:pPr>
              <a:defRPr/>
            </a:pPr>
            <a:fld id="{5802A126-7D75-F546-A702-C6B22F0C624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1031" name="Freeform 7">
            <a:extLst>
              <a:ext uri="{FF2B5EF4-FFF2-40B4-BE49-F238E27FC236}">
                <a16:creationId xmlns:a16="http://schemas.microsoft.com/office/drawing/2014/main" id="{ABC95582-AF4D-4342-8DF5-8C10721526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228600"/>
            <a:ext cx="8229600" cy="609600"/>
          </a:xfrm>
          <a:custGeom>
            <a:avLst/>
            <a:gdLst>
              <a:gd name="T0" fmla="*/ 0 w 1000"/>
              <a:gd name="T1" fmla="*/ 2147483646 h 1000"/>
              <a:gd name="T2" fmla="*/ 0 w 1000"/>
              <a:gd name="T3" fmla="*/ 0 h 1000"/>
              <a:gd name="T4" fmla="*/ 2147483646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32" name="Line 8">
            <a:extLst>
              <a:ext uri="{FF2B5EF4-FFF2-40B4-BE49-F238E27FC236}">
                <a16:creationId xmlns:a16="http://schemas.microsoft.com/office/drawing/2014/main" id="{74429489-EE71-5F40-A0AC-1F6C559677C3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53" r:id="rId1"/>
    <p:sldLayoutId id="2147484043" r:id="rId2"/>
    <p:sldLayoutId id="2147484044" r:id="rId3"/>
    <p:sldLayoutId id="2147484045" r:id="rId4"/>
    <p:sldLayoutId id="2147484046" r:id="rId5"/>
    <p:sldLayoutId id="2147484047" r:id="rId6"/>
    <p:sldLayoutId id="2147484048" r:id="rId7"/>
    <p:sldLayoutId id="2147484049" r:id="rId8"/>
    <p:sldLayoutId id="2147484050" r:id="rId9"/>
    <p:sldLayoutId id="2147484051" r:id="rId10"/>
    <p:sldLayoutId id="2147484052" r:id="rId11"/>
  </p:sldLayoutIdLst>
  <p:hf hd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+mj-lt"/>
          <a:ea typeface="+mj-ea"/>
          <a:cs typeface="ＭＳ Ｐゴシック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charset="0"/>
          <a:ea typeface="ＭＳ Ｐゴシック" charset="0"/>
          <a:cs typeface="ＭＳ Ｐゴシック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charset="0"/>
          <a:ea typeface="ＭＳ Ｐゴシック" charset="0"/>
          <a:cs typeface="ＭＳ Ｐゴシック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charset="0"/>
          <a:ea typeface="ＭＳ Ｐゴシック" charset="0"/>
          <a:cs typeface="ＭＳ Ｐゴシック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charset="0"/>
          <a:ea typeface="ＭＳ Ｐゴシック" charset="0"/>
          <a:cs typeface="ＭＳ Ｐゴシック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charset="0"/>
          <a:ea typeface="ＭＳ Ｐゴシック" charset="0"/>
          <a:cs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charset="0"/>
          <a:ea typeface="ＭＳ Ｐゴシック" charset="0"/>
          <a:cs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charset="0"/>
          <a:ea typeface="ＭＳ Ｐゴシック" charset="0"/>
          <a:cs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charset="0"/>
          <a:ea typeface="ＭＳ Ｐゴシック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3000">
          <a:solidFill>
            <a:schemeClr val="tx1"/>
          </a:solidFill>
          <a:latin typeface="+mn-lt"/>
          <a:ea typeface="+mn-ea"/>
          <a:cs typeface="ＭＳ Ｐゴシック" charset="0"/>
        </a:defRPr>
      </a:lvl1pPr>
      <a:lvl2pPr marL="669925" indent="-32543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60000"/>
        <a:buFont typeface="Wingdings" pitchFamily="2" charset="2"/>
        <a:buChar char="q"/>
        <a:defRPr sz="26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022350" indent="-350838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2200">
          <a:solidFill>
            <a:schemeClr val="tx1"/>
          </a:solidFill>
          <a:latin typeface="+mn-lt"/>
          <a:ea typeface="Arial" charset="0"/>
          <a:cs typeface="+mn-cs"/>
        </a:defRPr>
      </a:lvl3pPr>
      <a:lvl4pPr marL="1339850" indent="-31591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q"/>
        <a:defRPr sz="2000">
          <a:solidFill>
            <a:schemeClr val="tx1"/>
          </a:solidFill>
          <a:latin typeface="+mn-lt"/>
          <a:ea typeface="Arial" charset="0"/>
          <a:cs typeface="+mn-cs"/>
        </a:defRPr>
      </a:lvl4pPr>
      <a:lvl5pPr marL="1681163" indent="-339725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Arial" charset="0"/>
          <a:cs typeface="+mn-cs"/>
        </a:defRPr>
      </a:lvl5pPr>
      <a:lvl6pPr marL="21383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charset="0"/>
        <a:buChar char="§"/>
        <a:defRPr sz="2000">
          <a:solidFill>
            <a:schemeClr val="tx1"/>
          </a:solidFill>
          <a:latin typeface="+mn-lt"/>
          <a:ea typeface="Arial" charset="0"/>
          <a:cs typeface="+mn-cs"/>
        </a:defRPr>
      </a:lvl6pPr>
      <a:lvl7pPr marL="25955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charset="0"/>
        <a:buChar char="§"/>
        <a:defRPr sz="2000">
          <a:solidFill>
            <a:schemeClr val="tx1"/>
          </a:solidFill>
          <a:latin typeface="+mn-lt"/>
          <a:ea typeface="Arial" charset="0"/>
          <a:cs typeface="+mn-cs"/>
        </a:defRPr>
      </a:lvl7pPr>
      <a:lvl8pPr marL="30527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charset="0"/>
        <a:buChar char="§"/>
        <a:defRPr sz="2000">
          <a:solidFill>
            <a:schemeClr val="tx1"/>
          </a:solidFill>
          <a:latin typeface="+mn-lt"/>
          <a:ea typeface="Arial" charset="0"/>
          <a:cs typeface="+mn-cs"/>
        </a:defRPr>
      </a:lvl8pPr>
      <a:lvl9pPr marL="35099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charset="0"/>
        <a:buChar char="§"/>
        <a:defRPr sz="2000">
          <a:solidFill>
            <a:schemeClr val="tx1"/>
          </a:solidFill>
          <a:latin typeface="+mn-lt"/>
          <a:ea typeface="Arial" charset="0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682" name="Rectangle 2">
            <a:extLst>
              <a:ext uri="{FF2B5EF4-FFF2-40B4-BE49-F238E27FC236}">
                <a16:creationId xmlns:a16="http://schemas.microsoft.com/office/drawing/2014/main" id="{F4B948FF-3777-C64F-8097-5C7F967FA86D}"/>
              </a:ext>
            </a:extLst>
          </p:cNvPr>
          <p:cNvSpPr>
            <a:spLocks noGrp="1" noChangeArrowheads="1"/>
          </p:cNvSpPr>
          <p:nvPr>
            <p:ph type="ctrTitle" idx="4294967295"/>
          </p:nvPr>
        </p:nvSpPr>
        <p:spPr>
          <a:xfrm>
            <a:off x="546100" y="444500"/>
            <a:ext cx="8597900" cy="1473200"/>
          </a:xfrm>
        </p:spPr>
        <p:txBody>
          <a:bodyPr anchor="ctr"/>
          <a:lstStyle/>
          <a:p>
            <a:pPr eaLnBrk="1" hangingPunct="1">
              <a:defRPr/>
            </a:pPr>
            <a:r>
              <a:rPr lang="en-US" dirty="0">
                <a:effectLst>
                  <a:outerShdw blurRad="38100" dist="38100" dir="2700000" algn="tl">
                    <a:srgbClr val="DDDDDD"/>
                  </a:outerShdw>
                </a:effectLst>
                <a:cs typeface="Arial" charset="0"/>
              </a:rPr>
              <a:t>CIS 470</a:t>
            </a:r>
            <a:br>
              <a:rPr lang="en-US" dirty="0">
                <a:effectLst>
                  <a:outerShdw blurRad="38100" dist="38100" dir="2700000" algn="tl">
                    <a:srgbClr val="DDDDDD"/>
                  </a:outerShdw>
                </a:effectLst>
                <a:cs typeface="Arial" charset="0"/>
              </a:rPr>
            </a:br>
            <a:r>
              <a:rPr lang="en-US" b="1" dirty="0">
                <a:effectLst>
                  <a:outerShdw blurRad="38100" dist="38100" dir="2700000" algn="tl">
                    <a:srgbClr val="DDDDDD"/>
                  </a:outerShdw>
                </a:effectLst>
                <a:cs typeface="Arial" charset="0"/>
              </a:rPr>
              <a:t>Mobile App Development</a:t>
            </a:r>
            <a:endParaRPr lang="en-US" dirty="0">
              <a:effectLst>
                <a:outerShdw blurRad="38100" dist="38100" dir="2700000" algn="tl">
                  <a:srgbClr val="DDDDDD"/>
                </a:outerShdw>
              </a:effectLst>
              <a:cs typeface="Arial" charset="0"/>
            </a:endParaRPr>
          </a:p>
        </p:txBody>
      </p:sp>
      <p:sp>
        <p:nvSpPr>
          <p:cNvPr id="199683" name="Rectangle 3">
            <a:extLst>
              <a:ext uri="{FF2B5EF4-FFF2-40B4-BE49-F238E27FC236}">
                <a16:creationId xmlns:a16="http://schemas.microsoft.com/office/drawing/2014/main" id="{4053F3EA-FDF9-B04E-995B-9F915D08F914}"/>
              </a:ext>
            </a:extLst>
          </p:cNvPr>
          <p:cNvSpPr>
            <a:spLocks noGrp="1" noChangeArrowheads="1"/>
          </p:cNvSpPr>
          <p:nvPr>
            <p:ph type="subTitle" idx="4294967295"/>
          </p:nvPr>
        </p:nvSpPr>
        <p:spPr>
          <a:xfrm>
            <a:off x="787400" y="2752725"/>
            <a:ext cx="7594600" cy="3302000"/>
          </a:xfrm>
        </p:spPr>
        <p:txBody>
          <a:bodyPr/>
          <a:lstStyle/>
          <a:p>
            <a:pPr marL="0" indent="0" eaLnBrk="1" hangingPunct="1">
              <a:lnSpc>
                <a:spcPct val="80000"/>
              </a:lnSpc>
              <a:buFont typeface="Wingdings" charset="0"/>
              <a:buNone/>
              <a:defRPr/>
            </a:pPr>
            <a:r>
              <a:rPr lang="en-US" sz="3600" dirty="0">
                <a:effectLst>
                  <a:outerShdw blurRad="38100" dist="38100" dir="2700000" algn="tl">
                    <a:srgbClr val="DDDDDD"/>
                  </a:outerShdw>
                </a:effectLst>
                <a:cs typeface="Arial" charset="0"/>
              </a:rPr>
              <a:t>Lecture 13</a:t>
            </a:r>
          </a:p>
          <a:p>
            <a:pPr marL="0" indent="0" eaLnBrk="1" hangingPunct="1">
              <a:lnSpc>
                <a:spcPct val="80000"/>
              </a:lnSpc>
              <a:buFont typeface="Wingdings" charset="0"/>
              <a:buNone/>
              <a:defRPr/>
            </a:pPr>
            <a:endParaRPr lang="en-US" sz="3600" dirty="0">
              <a:effectLst>
                <a:outerShdw blurRad="38100" dist="38100" dir="2700000" algn="tl">
                  <a:srgbClr val="DDDDDD"/>
                </a:outerShdw>
              </a:effectLst>
              <a:cs typeface="Arial" charset="0"/>
            </a:endParaRPr>
          </a:p>
          <a:p>
            <a:pPr marL="0" indent="0" eaLnBrk="1" hangingPunct="1">
              <a:lnSpc>
                <a:spcPct val="80000"/>
              </a:lnSpc>
              <a:buFont typeface="Wingdings" charset="0"/>
              <a:buNone/>
              <a:defRPr/>
            </a:pPr>
            <a:r>
              <a:rPr lang="en-US" sz="3200" dirty="0">
                <a:effectLst>
                  <a:outerShdw blurRad="38100" dist="38100" dir="2700000" algn="tl">
                    <a:srgbClr val="DDDDDD"/>
                  </a:outerShdw>
                </a:effectLst>
                <a:cs typeface="Arial" charset="0"/>
              </a:rPr>
              <a:t>Wenbing Zhao</a:t>
            </a:r>
          </a:p>
          <a:p>
            <a:pPr marL="0" indent="0" eaLnBrk="1" hangingPunct="1">
              <a:lnSpc>
                <a:spcPct val="80000"/>
              </a:lnSpc>
              <a:buFont typeface="Wingdings" charset="0"/>
              <a:buNone/>
              <a:defRPr/>
            </a:pPr>
            <a:r>
              <a:rPr lang="en-US" sz="2000" dirty="0">
                <a:effectLst>
                  <a:outerShdw blurRad="38100" dist="38100" dir="2700000" algn="tl">
                    <a:srgbClr val="DDDDDD"/>
                  </a:outerShdw>
                </a:effectLst>
                <a:cs typeface="Arial" charset="0"/>
              </a:rPr>
              <a:t>Department of Electrical Engineering and Computer Science</a:t>
            </a:r>
          </a:p>
          <a:p>
            <a:pPr marL="0" indent="0" eaLnBrk="1" hangingPunct="1">
              <a:lnSpc>
                <a:spcPct val="80000"/>
              </a:lnSpc>
              <a:buFont typeface="Wingdings" charset="0"/>
              <a:buNone/>
              <a:defRPr/>
            </a:pPr>
            <a:r>
              <a:rPr lang="en-US" sz="2400" dirty="0">
                <a:effectLst>
                  <a:outerShdw blurRad="38100" dist="38100" dir="2700000" algn="tl">
                    <a:srgbClr val="DDDDDD"/>
                  </a:outerShdw>
                </a:effectLst>
                <a:cs typeface="Arial" charset="0"/>
              </a:rPr>
              <a:t>Cleveland </a:t>
            </a:r>
            <a:r>
              <a:rPr lang="en-US" sz="2400">
                <a:effectLst>
                  <a:outerShdw blurRad="38100" dist="38100" dir="2700000" algn="tl">
                    <a:srgbClr val="DDDDDD"/>
                  </a:outerShdw>
                </a:effectLst>
                <a:cs typeface="Arial" charset="0"/>
              </a:rPr>
              <a:t>State University</a:t>
            </a:r>
            <a:endParaRPr lang="en-US" sz="3200" dirty="0">
              <a:effectLst>
                <a:outerShdw blurRad="38100" dist="38100" dir="2700000" algn="tl">
                  <a:srgbClr val="DDDDDD"/>
                </a:outerShdw>
              </a:effectLst>
              <a:cs typeface="Arial" charset="0"/>
            </a:endParaRPr>
          </a:p>
        </p:txBody>
      </p:sp>
      <p:sp>
        <p:nvSpPr>
          <p:cNvPr id="15363" name="Date Placeholder 1">
            <a:extLst>
              <a:ext uri="{FF2B5EF4-FFF2-40B4-BE49-F238E27FC236}">
                <a16:creationId xmlns:a16="http://schemas.microsoft.com/office/drawing/2014/main" id="{9D0EBFF5-750B-FD43-AA54-394080CBD29F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D9B66BD6-AB38-D846-81AA-21D36E2F26A7}" type="datetime1">
              <a:rPr lang="en-US" altLang="en-US" smtClean="0">
                <a:latin typeface="Garamond" panose="02020404030301010803" pitchFamily="18" charset="0"/>
              </a:rPr>
              <a:pPr/>
              <a:t>3/10/21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15364" name="Footer Placeholder 2">
            <a:extLst>
              <a:ext uri="{FF2B5EF4-FFF2-40B4-BE49-F238E27FC236}">
                <a16:creationId xmlns:a16="http://schemas.microsoft.com/office/drawing/2014/main" id="{43F109B6-404A-E54F-8B6C-6C805BAF13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>
                <a:latin typeface="Garamond" panose="02020404030301010803" pitchFamily="18" charset="0"/>
              </a:rPr>
              <a:t>CIS 470: Mobile App Development</a:t>
            </a:r>
          </a:p>
        </p:txBody>
      </p:sp>
      <p:sp>
        <p:nvSpPr>
          <p:cNvPr id="15365" name="Slide Number Placeholder 3">
            <a:extLst>
              <a:ext uri="{FF2B5EF4-FFF2-40B4-BE49-F238E27FC236}">
                <a16:creationId xmlns:a16="http://schemas.microsoft.com/office/drawing/2014/main" id="{3581400D-3C68-5F4C-9F6A-9EC691FA4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09260F2B-34CF-064F-A761-42FDD5EEB13C}" type="slidenum">
              <a:rPr lang="en-US" altLang="en-US" smtClean="0">
                <a:latin typeface="Garamond" panose="02020404030301010803" pitchFamily="18" charset="0"/>
              </a:rPr>
              <a:pPr/>
              <a:t>1</a:t>
            </a:fld>
            <a:endParaRPr lang="en-US" altLang="en-US">
              <a:latin typeface="Garamond" panose="02020404030301010803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Date Placeholder 1">
            <a:extLst>
              <a:ext uri="{FF2B5EF4-FFF2-40B4-BE49-F238E27FC236}">
                <a16:creationId xmlns:a16="http://schemas.microsoft.com/office/drawing/2014/main" id="{187AC633-337D-7647-90AD-B8B1D5B7DD7C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032AE29C-37EF-E449-A0CF-B473CFDA0127}" type="datetime1">
              <a:rPr lang="en-US" altLang="en-US" smtClean="0">
                <a:latin typeface="Garamond" panose="02020404030301010803" pitchFamily="18" charset="0"/>
              </a:rPr>
              <a:pPr/>
              <a:t>3/10/21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17410" name="Footer Placeholder 2">
            <a:extLst>
              <a:ext uri="{FF2B5EF4-FFF2-40B4-BE49-F238E27FC236}">
                <a16:creationId xmlns:a16="http://schemas.microsoft.com/office/drawing/2014/main" id="{314CF3E8-66DE-8546-B7C5-6FECA183B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>
                <a:latin typeface="Garamond" panose="02020404030301010803" pitchFamily="18" charset="0"/>
              </a:rPr>
              <a:t>CIS 470: Mobile App Development</a:t>
            </a:r>
          </a:p>
        </p:txBody>
      </p:sp>
      <p:sp>
        <p:nvSpPr>
          <p:cNvPr id="17411" name="Slide Number Placeholder 3">
            <a:extLst>
              <a:ext uri="{FF2B5EF4-FFF2-40B4-BE49-F238E27FC236}">
                <a16:creationId xmlns:a16="http://schemas.microsoft.com/office/drawing/2014/main" id="{42D3AC99-9856-1243-99D2-54E6E0DBC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99040B44-5EE5-4840-8A59-3E59CA4694DE}" type="slidenum">
              <a:rPr lang="en-US" altLang="en-US" smtClean="0">
                <a:latin typeface="Garamond" panose="02020404030301010803" pitchFamily="18" charset="0"/>
              </a:rPr>
              <a:pPr/>
              <a:t>10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17412" name="Rectangle 2">
            <a:extLst>
              <a:ext uri="{FF2B5EF4-FFF2-40B4-BE49-F238E27FC236}">
                <a16:creationId xmlns:a16="http://schemas.microsoft.com/office/drawing/2014/main" id="{61FCE586-D65C-3E4A-9F69-AB5D292EA99A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77813"/>
            <a:ext cx="8229600" cy="763587"/>
          </a:xfrm>
        </p:spPr>
        <p:txBody>
          <a:bodyPr anchor="ctr"/>
          <a:lstStyle/>
          <a:p>
            <a:pPr eaLnBrk="1" hangingPunct="1"/>
            <a:r>
              <a:rPr lang="en-US" altLang="en-US" sz="3600" dirty="0"/>
              <a:t>Geocoding and Reverse Geocoding</a:t>
            </a:r>
          </a:p>
        </p:txBody>
      </p:sp>
      <p:sp>
        <p:nvSpPr>
          <p:cNvPr id="17413" name="Rectangle 3">
            <a:extLst>
              <a:ext uri="{FF2B5EF4-FFF2-40B4-BE49-F238E27FC236}">
                <a16:creationId xmlns:a16="http://schemas.microsoft.com/office/drawing/2014/main" id="{5F43CAC6-5DC3-EC42-B937-EC25FB46107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080355"/>
            <a:ext cx="8296275" cy="1327863"/>
          </a:xfrm>
        </p:spPr>
        <p:txBody>
          <a:bodyPr/>
          <a:lstStyle/>
          <a:p>
            <a:r>
              <a:rPr lang="en-US" altLang="en-US" sz="2400" dirty="0">
                <a:cs typeface="ＭＳ Ｐゴシック" panose="020B0600070205080204" pitchFamily="34" charset="-128"/>
              </a:rPr>
              <a:t>If you know the address of a location but want to know its latitude and longitude, you can do so via geocoding using </a:t>
            </a:r>
            <a:r>
              <a:rPr lang="en-US" altLang="en-US" sz="2400" dirty="0" err="1">
                <a:cs typeface="ＭＳ Ｐゴシック" panose="020B0600070205080204" pitchFamily="34" charset="-128"/>
              </a:rPr>
              <a:t>getFromLocationName</a:t>
            </a:r>
            <a:r>
              <a:rPr lang="en-US" altLang="en-US" sz="2400" dirty="0">
                <a:cs typeface="ＭＳ Ｐゴシック" panose="020B0600070205080204" pitchFamily="34" charset="-128"/>
              </a:rPr>
              <a:t>() method</a:t>
            </a:r>
            <a:endParaRPr lang="en-US" altLang="en-US" sz="1800" dirty="0">
              <a:cs typeface="ＭＳ Ｐゴシック" panose="020B0600070205080204" pitchFamily="34" charset="-128"/>
            </a:endParaRPr>
          </a:p>
          <a:p>
            <a:endParaRPr lang="en-US" altLang="en-US" sz="1400" dirty="0">
              <a:cs typeface="ＭＳ Ｐゴシック" panose="020B0600070205080204" pitchFamily="34" charset="-128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D97AD6B-8CF5-2545-958C-8268D44E70BD}"/>
              </a:ext>
            </a:extLst>
          </p:cNvPr>
          <p:cNvSpPr/>
          <p:nvPr/>
        </p:nvSpPr>
        <p:spPr>
          <a:xfrm>
            <a:off x="457200" y="2447173"/>
            <a:ext cx="7957335" cy="341632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dirty="0">
                <a:latin typeface="Times" pitchFamily="2" charset="0"/>
              </a:rPr>
              <a:t>Geocoder </a:t>
            </a:r>
            <a:r>
              <a:rPr lang="en-US" dirty="0" err="1">
                <a:latin typeface="Times" pitchFamily="2" charset="0"/>
              </a:rPr>
              <a:t>geoCoder</a:t>
            </a:r>
            <a:r>
              <a:rPr lang="en-US" dirty="0">
                <a:latin typeface="Times" pitchFamily="2" charset="0"/>
              </a:rPr>
              <a:t> = new Geocoder(</a:t>
            </a:r>
            <a:r>
              <a:rPr lang="en-US" dirty="0" err="1">
                <a:latin typeface="Times" pitchFamily="2" charset="0"/>
              </a:rPr>
              <a:t>getBaseContext</a:t>
            </a:r>
            <a:r>
              <a:rPr lang="en-US" dirty="0">
                <a:latin typeface="Times" pitchFamily="2" charset="0"/>
              </a:rPr>
              <a:t>(), </a:t>
            </a:r>
            <a:r>
              <a:rPr lang="en-US" dirty="0" err="1">
                <a:latin typeface="Times" pitchFamily="2" charset="0"/>
              </a:rPr>
              <a:t>Locale.getDefault</a:t>
            </a:r>
            <a:r>
              <a:rPr lang="en-US" dirty="0">
                <a:latin typeface="Times" pitchFamily="2" charset="0"/>
              </a:rPr>
              <a:t>());</a:t>
            </a:r>
          </a:p>
          <a:p>
            <a:r>
              <a:rPr lang="en-US" dirty="0">
                <a:latin typeface="Times" pitchFamily="2" charset="0"/>
              </a:rPr>
              <a:t>try {</a:t>
            </a:r>
          </a:p>
          <a:p>
            <a:r>
              <a:rPr lang="en-US" dirty="0">
                <a:latin typeface="Times" pitchFamily="2" charset="0"/>
              </a:rPr>
              <a:t>    List&lt;Address&gt; addresses = </a:t>
            </a:r>
            <a:r>
              <a:rPr lang="en-US" dirty="0" err="1">
                <a:latin typeface="Times" pitchFamily="2" charset="0"/>
              </a:rPr>
              <a:t>geoCoder.getFromLocationName</a:t>
            </a:r>
            <a:r>
              <a:rPr lang="en-US" dirty="0">
                <a:latin typeface="Times" pitchFamily="2" charset="0"/>
              </a:rPr>
              <a:t>(</a:t>
            </a:r>
          </a:p>
          <a:p>
            <a:r>
              <a:rPr lang="en-US" dirty="0">
                <a:latin typeface="Times" pitchFamily="2" charset="0"/>
              </a:rPr>
              <a:t>            "empire state building", 5);</a:t>
            </a:r>
          </a:p>
          <a:p>
            <a:r>
              <a:rPr lang="en-US" dirty="0">
                <a:latin typeface="Times" pitchFamily="2" charset="0"/>
              </a:rPr>
              <a:t>    if (</a:t>
            </a:r>
            <a:r>
              <a:rPr lang="en-US" dirty="0" err="1">
                <a:latin typeface="Times" pitchFamily="2" charset="0"/>
              </a:rPr>
              <a:t>addresses.size</a:t>
            </a:r>
            <a:r>
              <a:rPr lang="en-US" dirty="0">
                <a:latin typeface="Times" pitchFamily="2" charset="0"/>
              </a:rPr>
              <a:t>() &gt; 0) {</a:t>
            </a:r>
          </a:p>
          <a:p>
            <a:r>
              <a:rPr lang="en-US" dirty="0">
                <a:latin typeface="Times" pitchFamily="2" charset="0"/>
              </a:rPr>
              <a:t>        </a:t>
            </a:r>
            <a:r>
              <a:rPr lang="en-US" dirty="0" err="1">
                <a:latin typeface="Times" pitchFamily="2" charset="0"/>
              </a:rPr>
              <a:t>LatLng</a:t>
            </a:r>
            <a:r>
              <a:rPr lang="en-US" dirty="0">
                <a:latin typeface="Times" pitchFamily="2" charset="0"/>
              </a:rPr>
              <a:t> p = new </a:t>
            </a:r>
            <a:r>
              <a:rPr lang="en-US" dirty="0" err="1">
                <a:latin typeface="Times" pitchFamily="2" charset="0"/>
              </a:rPr>
              <a:t>LatLng</a:t>
            </a:r>
            <a:r>
              <a:rPr lang="en-US" dirty="0">
                <a:latin typeface="Times" pitchFamily="2" charset="0"/>
              </a:rPr>
              <a:t>((</a:t>
            </a:r>
            <a:r>
              <a:rPr lang="en-US" dirty="0" err="1">
                <a:latin typeface="Times" pitchFamily="2" charset="0"/>
              </a:rPr>
              <a:t>int</a:t>
            </a:r>
            <a:r>
              <a:rPr lang="en-US" dirty="0">
                <a:latin typeface="Times" pitchFamily="2" charset="0"/>
              </a:rPr>
              <a:t>) (</a:t>
            </a:r>
            <a:r>
              <a:rPr lang="en-US" dirty="0" err="1">
                <a:latin typeface="Times" pitchFamily="2" charset="0"/>
              </a:rPr>
              <a:t>addresses.get</a:t>
            </a:r>
            <a:r>
              <a:rPr lang="en-US" dirty="0">
                <a:latin typeface="Times" pitchFamily="2" charset="0"/>
              </a:rPr>
              <a:t>(0).</a:t>
            </a:r>
            <a:r>
              <a:rPr lang="en-US" dirty="0" err="1">
                <a:latin typeface="Times" pitchFamily="2" charset="0"/>
              </a:rPr>
              <a:t>getLatitude</a:t>
            </a:r>
            <a:r>
              <a:rPr lang="en-US" dirty="0">
                <a:latin typeface="Times" pitchFamily="2" charset="0"/>
              </a:rPr>
              <a:t>()),</a:t>
            </a:r>
          </a:p>
          <a:p>
            <a:r>
              <a:rPr lang="en-US" dirty="0">
                <a:latin typeface="Times" pitchFamily="2" charset="0"/>
              </a:rPr>
              <a:t>	(</a:t>
            </a:r>
            <a:r>
              <a:rPr lang="en-US" dirty="0" err="1">
                <a:latin typeface="Times" pitchFamily="2" charset="0"/>
              </a:rPr>
              <a:t>int</a:t>
            </a:r>
            <a:r>
              <a:rPr lang="en-US" dirty="0">
                <a:latin typeface="Times" pitchFamily="2" charset="0"/>
              </a:rPr>
              <a:t>) (</a:t>
            </a:r>
            <a:r>
              <a:rPr lang="en-US" dirty="0" err="1">
                <a:latin typeface="Times" pitchFamily="2" charset="0"/>
              </a:rPr>
              <a:t>addresses.get</a:t>
            </a:r>
            <a:r>
              <a:rPr lang="en-US" dirty="0">
                <a:latin typeface="Times" pitchFamily="2" charset="0"/>
              </a:rPr>
              <a:t>(0).</a:t>
            </a:r>
            <a:r>
              <a:rPr lang="en-US" dirty="0" err="1">
                <a:latin typeface="Times" pitchFamily="2" charset="0"/>
              </a:rPr>
              <a:t>getLongitude</a:t>
            </a:r>
            <a:r>
              <a:rPr lang="en-US" dirty="0">
                <a:latin typeface="Times" pitchFamily="2" charset="0"/>
              </a:rPr>
              <a:t>()));</a:t>
            </a:r>
          </a:p>
          <a:p>
            <a:r>
              <a:rPr lang="en-US" dirty="0">
                <a:latin typeface="Times" pitchFamily="2" charset="0"/>
              </a:rPr>
              <a:t>        </a:t>
            </a:r>
            <a:r>
              <a:rPr lang="en-US" dirty="0" err="1">
                <a:latin typeface="Times" pitchFamily="2" charset="0"/>
              </a:rPr>
              <a:t>mMap.moveCamera</a:t>
            </a:r>
            <a:r>
              <a:rPr lang="en-US" dirty="0">
                <a:latin typeface="Times" pitchFamily="2" charset="0"/>
              </a:rPr>
              <a:t>(</a:t>
            </a:r>
            <a:r>
              <a:rPr lang="en-US" dirty="0" err="1">
                <a:latin typeface="Times" pitchFamily="2" charset="0"/>
              </a:rPr>
              <a:t>CameraUpdateFactory.newLatLng</a:t>
            </a:r>
            <a:r>
              <a:rPr lang="en-US" dirty="0">
                <a:latin typeface="Times" pitchFamily="2" charset="0"/>
              </a:rPr>
              <a:t>(p));</a:t>
            </a:r>
          </a:p>
          <a:p>
            <a:r>
              <a:rPr lang="en-US" dirty="0">
                <a:latin typeface="Times" pitchFamily="2" charset="0"/>
              </a:rPr>
              <a:t>    }</a:t>
            </a:r>
          </a:p>
          <a:p>
            <a:r>
              <a:rPr lang="en-US" dirty="0">
                <a:latin typeface="Times" pitchFamily="2" charset="0"/>
              </a:rPr>
              <a:t>} catch (</a:t>
            </a:r>
            <a:r>
              <a:rPr lang="en-US" dirty="0" err="1">
                <a:latin typeface="Times" pitchFamily="2" charset="0"/>
              </a:rPr>
              <a:t>IOException</a:t>
            </a:r>
            <a:r>
              <a:rPr lang="en-US" dirty="0">
                <a:latin typeface="Times" pitchFamily="2" charset="0"/>
              </a:rPr>
              <a:t> e) {</a:t>
            </a:r>
          </a:p>
          <a:p>
            <a:r>
              <a:rPr lang="en-US" dirty="0">
                <a:latin typeface="Times" pitchFamily="2" charset="0"/>
              </a:rPr>
              <a:t>     </a:t>
            </a:r>
            <a:r>
              <a:rPr lang="en-US" dirty="0" err="1">
                <a:latin typeface="Times" pitchFamily="2" charset="0"/>
              </a:rPr>
              <a:t>e.printStackTrace</a:t>
            </a:r>
            <a:r>
              <a:rPr lang="en-US" dirty="0">
                <a:latin typeface="Times" pitchFamily="2" charset="0"/>
              </a:rPr>
              <a:t>();</a:t>
            </a:r>
          </a:p>
          <a:p>
            <a:r>
              <a:rPr lang="en-US" dirty="0">
                <a:latin typeface="Times" pitchFamily="2" charset="0"/>
              </a:rPr>
              <a:t>}</a:t>
            </a:r>
            <a:endParaRPr lang="en-US" dirty="0">
              <a:effectLst/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25348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Date Placeholder 1">
            <a:extLst>
              <a:ext uri="{FF2B5EF4-FFF2-40B4-BE49-F238E27FC236}">
                <a16:creationId xmlns:a16="http://schemas.microsoft.com/office/drawing/2014/main" id="{187AC633-337D-7647-90AD-B8B1D5B7DD7C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032AE29C-37EF-E449-A0CF-B473CFDA0127}" type="datetime1">
              <a:rPr lang="en-US" altLang="en-US" smtClean="0">
                <a:latin typeface="Garamond" panose="02020404030301010803" pitchFamily="18" charset="0"/>
              </a:rPr>
              <a:pPr/>
              <a:t>3/10/21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17410" name="Footer Placeholder 2">
            <a:extLst>
              <a:ext uri="{FF2B5EF4-FFF2-40B4-BE49-F238E27FC236}">
                <a16:creationId xmlns:a16="http://schemas.microsoft.com/office/drawing/2014/main" id="{314CF3E8-66DE-8546-B7C5-6FECA183B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>
                <a:latin typeface="Garamond" panose="02020404030301010803" pitchFamily="18" charset="0"/>
              </a:rPr>
              <a:t>CIS 470: Mobile App Development</a:t>
            </a:r>
          </a:p>
        </p:txBody>
      </p:sp>
      <p:sp>
        <p:nvSpPr>
          <p:cNvPr id="17411" name="Slide Number Placeholder 3">
            <a:extLst>
              <a:ext uri="{FF2B5EF4-FFF2-40B4-BE49-F238E27FC236}">
                <a16:creationId xmlns:a16="http://schemas.microsoft.com/office/drawing/2014/main" id="{42D3AC99-9856-1243-99D2-54E6E0DBC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99040B44-5EE5-4840-8A59-3E59CA4694DE}" type="slidenum">
              <a:rPr lang="en-US" altLang="en-US" smtClean="0">
                <a:latin typeface="Garamond" panose="02020404030301010803" pitchFamily="18" charset="0"/>
              </a:rPr>
              <a:pPr/>
              <a:t>11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17412" name="Rectangle 2">
            <a:extLst>
              <a:ext uri="{FF2B5EF4-FFF2-40B4-BE49-F238E27FC236}">
                <a16:creationId xmlns:a16="http://schemas.microsoft.com/office/drawing/2014/main" id="{61FCE586-D65C-3E4A-9F69-AB5D292EA99A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77813"/>
            <a:ext cx="8229600" cy="763587"/>
          </a:xfrm>
        </p:spPr>
        <p:txBody>
          <a:bodyPr anchor="ctr"/>
          <a:lstStyle/>
          <a:p>
            <a:pPr eaLnBrk="1" hangingPunct="1"/>
            <a:r>
              <a:rPr lang="en-US" altLang="en-US" sz="3600" dirty="0"/>
              <a:t>Get Location Data</a:t>
            </a:r>
          </a:p>
        </p:txBody>
      </p:sp>
      <p:sp>
        <p:nvSpPr>
          <p:cNvPr id="17413" name="Rectangle 3">
            <a:extLst>
              <a:ext uri="{FF2B5EF4-FFF2-40B4-BE49-F238E27FC236}">
                <a16:creationId xmlns:a16="http://schemas.microsoft.com/office/drawing/2014/main" id="{5F43CAC6-5DC3-EC42-B937-EC25FB46107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867778"/>
            <a:ext cx="8296275" cy="1327863"/>
          </a:xfrm>
        </p:spPr>
        <p:txBody>
          <a:bodyPr/>
          <a:lstStyle/>
          <a:p>
            <a:r>
              <a:rPr lang="en-US" altLang="en-US" sz="2400" dirty="0">
                <a:cs typeface="ＭＳ Ｐゴシック" panose="020B0600070205080204" pitchFamily="34" charset="-128"/>
              </a:rPr>
              <a:t>Three means:</a:t>
            </a:r>
          </a:p>
          <a:p>
            <a:pPr lvl="1"/>
            <a:r>
              <a:rPr lang="en-US" altLang="en-US" sz="1800" dirty="0">
                <a:cs typeface="ＭＳ Ｐゴシック" panose="020B0600070205080204" pitchFamily="34" charset="-128"/>
              </a:rPr>
              <a:t>GPS</a:t>
            </a:r>
          </a:p>
          <a:p>
            <a:pPr lvl="1"/>
            <a:r>
              <a:rPr lang="en-US" altLang="en-US" sz="1800" dirty="0">
                <a:cs typeface="ＭＳ Ｐゴシック" panose="020B0600070205080204" pitchFamily="34" charset="-128"/>
              </a:rPr>
              <a:t>Cell tower triangulation</a:t>
            </a:r>
          </a:p>
          <a:p>
            <a:pPr lvl="1"/>
            <a:r>
              <a:rPr lang="en-US" altLang="en-US" sz="1800" dirty="0" err="1">
                <a:cs typeface="ＭＳ Ｐゴシック" panose="020B0600070205080204" pitchFamily="34" charset="-128"/>
              </a:rPr>
              <a:t>WiFI</a:t>
            </a:r>
            <a:endParaRPr lang="en-US" altLang="en-US" sz="1800" dirty="0">
              <a:cs typeface="ＭＳ Ｐゴシック" panose="020B0600070205080204" pitchFamily="34" charset="-128"/>
            </a:endParaRPr>
          </a:p>
          <a:p>
            <a:r>
              <a:rPr lang="en-US" altLang="en-US" sz="2400" dirty="0">
                <a:cs typeface="ＭＳ Ｐゴシック" panose="020B0600070205080204" pitchFamily="34" charset="-128"/>
              </a:rPr>
              <a:t>You may either continue working on the LBS app, or create a new project using map activity template (you will have to request a new Google API key though)</a:t>
            </a:r>
          </a:p>
          <a:p>
            <a:r>
              <a:rPr lang="en-US" altLang="en-US" sz="2400" dirty="0">
                <a:cs typeface="ＭＳ Ｐゴシック" panose="020B0600070205080204" pitchFamily="34" charset="-128"/>
              </a:rPr>
              <a:t>Add permission in manifest</a:t>
            </a:r>
          </a:p>
          <a:p>
            <a:endParaRPr lang="en-US" altLang="en-US" sz="2400" dirty="0">
              <a:cs typeface="ＭＳ Ｐゴシック" panose="020B0600070205080204" pitchFamily="34" charset="-128"/>
            </a:endParaRPr>
          </a:p>
          <a:p>
            <a:r>
              <a:rPr lang="en-US" altLang="en-US" sz="2000" dirty="0">
                <a:cs typeface="ＭＳ Ｐゴシック" panose="020B0600070205080204" pitchFamily="34" charset="-128"/>
              </a:rPr>
              <a:t>To simulate GPS data received by the Android emulator, you use the Location Controls tool on the right-hand side of the emulator</a:t>
            </a:r>
          </a:p>
          <a:p>
            <a:r>
              <a:rPr lang="en-US" altLang="en-US" sz="2000" dirty="0">
                <a:cs typeface="ＭＳ Ｐゴシック" panose="020B0600070205080204" pitchFamily="34" charset="-128"/>
              </a:rPr>
              <a:t>After starting the app, observe that the map on the emulator now animates to your current location. This indicates that the application has received the GPS data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77ADD96-F494-014B-8879-177DDD0851B1}"/>
              </a:ext>
            </a:extLst>
          </p:cNvPr>
          <p:cNvSpPr/>
          <p:nvPr/>
        </p:nvSpPr>
        <p:spPr>
          <a:xfrm>
            <a:off x="665252" y="3901014"/>
            <a:ext cx="7813496" cy="338554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>
                <a:latin typeface="Times" pitchFamily="2" charset="0"/>
              </a:rPr>
              <a:t>&lt;uses-permission </a:t>
            </a:r>
            <a:r>
              <a:rPr lang="en-US" sz="1600" dirty="0" err="1">
                <a:latin typeface="Times" pitchFamily="2" charset="0"/>
              </a:rPr>
              <a:t>android:name</a:t>
            </a:r>
            <a:r>
              <a:rPr lang="en-US" sz="1600" dirty="0">
                <a:latin typeface="Times" pitchFamily="2" charset="0"/>
              </a:rPr>
              <a:t>="</a:t>
            </a:r>
            <a:r>
              <a:rPr lang="en-US" sz="1600" dirty="0" err="1">
                <a:latin typeface="Times" pitchFamily="2" charset="0"/>
              </a:rPr>
              <a:t>android.permission.ACCESS_COARSE_LOCATION</a:t>
            </a:r>
            <a:r>
              <a:rPr lang="en-US" sz="1600" dirty="0">
                <a:latin typeface="Times" pitchFamily="2" charset="0"/>
              </a:rPr>
              <a:t>" /&gt;</a:t>
            </a:r>
            <a:endParaRPr lang="en-US" sz="1600" dirty="0">
              <a:effectLst/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62419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Date Placeholder 1">
            <a:extLst>
              <a:ext uri="{FF2B5EF4-FFF2-40B4-BE49-F238E27FC236}">
                <a16:creationId xmlns:a16="http://schemas.microsoft.com/office/drawing/2014/main" id="{187AC633-337D-7647-90AD-B8B1D5B7DD7C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032AE29C-37EF-E449-A0CF-B473CFDA0127}" type="datetime1">
              <a:rPr lang="en-US" altLang="en-US" smtClean="0">
                <a:latin typeface="Garamond" panose="02020404030301010803" pitchFamily="18" charset="0"/>
              </a:rPr>
              <a:pPr/>
              <a:t>3/10/21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17410" name="Footer Placeholder 2">
            <a:extLst>
              <a:ext uri="{FF2B5EF4-FFF2-40B4-BE49-F238E27FC236}">
                <a16:creationId xmlns:a16="http://schemas.microsoft.com/office/drawing/2014/main" id="{314CF3E8-66DE-8546-B7C5-6FECA183B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>
                <a:latin typeface="Garamond" panose="02020404030301010803" pitchFamily="18" charset="0"/>
              </a:rPr>
              <a:t>CIS 470: Mobile App Development</a:t>
            </a:r>
          </a:p>
        </p:txBody>
      </p:sp>
      <p:sp>
        <p:nvSpPr>
          <p:cNvPr id="17411" name="Slide Number Placeholder 3">
            <a:extLst>
              <a:ext uri="{FF2B5EF4-FFF2-40B4-BE49-F238E27FC236}">
                <a16:creationId xmlns:a16="http://schemas.microsoft.com/office/drawing/2014/main" id="{42D3AC99-9856-1243-99D2-54E6E0DBC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99040B44-5EE5-4840-8A59-3E59CA4694DE}" type="slidenum">
              <a:rPr lang="en-US" altLang="en-US" smtClean="0">
                <a:latin typeface="Garamond" panose="02020404030301010803" pitchFamily="18" charset="0"/>
              </a:rPr>
              <a:pPr/>
              <a:t>12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17412" name="Rectangle 2">
            <a:extLst>
              <a:ext uri="{FF2B5EF4-FFF2-40B4-BE49-F238E27FC236}">
                <a16:creationId xmlns:a16="http://schemas.microsoft.com/office/drawing/2014/main" id="{61FCE586-D65C-3E4A-9F69-AB5D292EA99A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77813"/>
            <a:ext cx="8229600" cy="763587"/>
          </a:xfrm>
        </p:spPr>
        <p:txBody>
          <a:bodyPr anchor="ctr"/>
          <a:lstStyle/>
          <a:p>
            <a:pPr eaLnBrk="1" hangingPunct="1"/>
            <a:r>
              <a:rPr lang="en-US" altLang="en-US" sz="3600" dirty="0"/>
              <a:t>Get Location Data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8B46A33-5078-BF41-9613-0CEAEE153058}"/>
              </a:ext>
            </a:extLst>
          </p:cNvPr>
          <p:cNvSpPr/>
          <p:nvPr/>
        </p:nvSpPr>
        <p:spPr>
          <a:xfrm>
            <a:off x="457200" y="1227988"/>
            <a:ext cx="7417941" cy="4708981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1200" dirty="0"/>
              <a:t>import </a:t>
            </a:r>
            <a:r>
              <a:rPr lang="en-US" sz="1200" dirty="0" err="1"/>
              <a:t>androidx.core.app.ActivityCompat</a:t>
            </a:r>
            <a:r>
              <a:rPr lang="en-US" sz="1200" dirty="0"/>
              <a:t>;</a:t>
            </a:r>
            <a:br>
              <a:rPr lang="en-US" sz="1200" dirty="0"/>
            </a:br>
            <a:r>
              <a:rPr lang="en-US" sz="1200" dirty="0"/>
              <a:t>import </a:t>
            </a:r>
            <a:r>
              <a:rPr lang="en-US" sz="1200" dirty="0" err="1"/>
              <a:t>androidx.fragment.app.FragmentActivity</a:t>
            </a:r>
            <a:r>
              <a:rPr lang="en-US" sz="1200" dirty="0"/>
              <a:t>;</a:t>
            </a:r>
            <a:br>
              <a:rPr lang="en-US" sz="1200" dirty="0"/>
            </a:br>
            <a:br>
              <a:rPr lang="en-US" sz="1200" dirty="0"/>
            </a:br>
            <a:r>
              <a:rPr lang="en-US" sz="1200" dirty="0"/>
              <a:t>import </a:t>
            </a:r>
            <a:r>
              <a:rPr lang="en-US" sz="1200" dirty="0" err="1"/>
              <a:t>android.content.Context</a:t>
            </a:r>
            <a:r>
              <a:rPr lang="en-US" sz="1200" dirty="0"/>
              <a:t>;</a:t>
            </a:r>
            <a:br>
              <a:rPr lang="en-US" sz="1200" dirty="0"/>
            </a:br>
            <a:r>
              <a:rPr lang="en-US" sz="1200" dirty="0"/>
              <a:t>import </a:t>
            </a:r>
            <a:r>
              <a:rPr lang="en-US" sz="1200" dirty="0" err="1"/>
              <a:t>android.content.pm.PackageManager</a:t>
            </a:r>
            <a:r>
              <a:rPr lang="en-US" sz="1200" dirty="0"/>
              <a:t>;</a:t>
            </a:r>
            <a:br>
              <a:rPr lang="en-US" sz="1200" dirty="0"/>
            </a:br>
            <a:r>
              <a:rPr lang="en-US" sz="1200" dirty="0"/>
              <a:t>import </a:t>
            </a:r>
            <a:r>
              <a:rPr lang="en-US" sz="1200" dirty="0" err="1"/>
              <a:t>android.location.Address</a:t>
            </a:r>
            <a:r>
              <a:rPr lang="en-US" sz="1200" dirty="0"/>
              <a:t>;</a:t>
            </a:r>
            <a:br>
              <a:rPr lang="en-US" sz="1200" dirty="0"/>
            </a:br>
            <a:r>
              <a:rPr lang="en-US" sz="1200" dirty="0"/>
              <a:t>import </a:t>
            </a:r>
            <a:r>
              <a:rPr lang="en-US" sz="1200" dirty="0" err="1"/>
              <a:t>android.location.Geocoder</a:t>
            </a:r>
            <a:r>
              <a:rPr lang="en-US" sz="1200" dirty="0"/>
              <a:t>;</a:t>
            </a:r>
            <a:br>
              <a:rPr lang="en-US" sz="1200" dirty="0"/>
            </a:br>
            <a:r>
              <a:rPr lang="en-US" sz="1200" dirty="0"/>
              <a:t>import </a:t>
            </a:r>
            <a:r>
              <a:rPr lang="en-US" sz="1200" dirty="0" err="1"/>
              <a:t>android.location.Location</a:t>
            </a:r>
            <a:r>
              <a:rPr lang="en-US" sz="1200" dirty="0"/>
              <a:t>;</a:t>
            </a:r>
            <a:br>
              <a:rPr lang="en-US" sz="1200" dirty="0"/>
            </a:br>
            <a:r>
              <a:rPr lang="en-US" sz="1200" dirty="0"/>
              <a:t>import </a:t>
            </a:r>
            <a:r>
              <a:rPr lang="en-US" sz="1200" dirty="0" err="1"/>
              <a:t>android.location.LocationListener</a:t>
            </a:r>
            <a:r>
              <a:rPr lang="en-US" sz="1200" dirty="0"/>
              <a:t>;</a:t>
            </a:r>
            <a:br>
              <a:rPr lang="en-US" sz="1200" dirty="0"/>
            </a:br>
            <a:r>
              <a:rPr lang="en-US" sz="1200" dirty="0"/>
              <a:t>import </a:t>
            </a:r>
            <a:r>
              <a:rPr lang="en-US" sz="1200" dirty="0" err="1"/>
              <a:t>android.location.LocationManager</a:t>
            </a:r>
            <a:r>
              <a:rPr lang="en-US" sz="1200" dirty="0"/>
              <a:t>;</a:t>
            </a:r>
            <a:br>
              <a:rPr lang="en-US" sz="1200" dirty="0"/>
            </a:br>
            <a:r>
              <a:rPr lang="en-US" sz="1200" dirty="0"/>
              <a:t>import </a:t>
            </a:r>
            <a:r>
              <a:rPr lang="en-US" sz="1200" dirty="0" err="1"/>
              <a:t>android.os.Bundle</a:t>
            </a:r>
            <a:r>
              <a:rPr lang="en-US" sz="1200" dirty="0"/>
              <a:t>;</a:t>
            </a:r>
            <a:br>
              <a:rPr lang="en-US" sz="1200" dirty="0"/>
            </a:br>
            <a:r>
              <a:rPr lang="en-US" sz="1200" dirty="0"/>
              <a:t>import </a:t>
            </a:r>
            <a:r>
              <a:rPr lang="en-US" sz="1200" dirty="0" err="1"/>
              <a:t>android.util.Log</a:t>
            </a:r>
            <a:r>
              <a:rPr lang="en-US" sz="1200" dirty="0"/>
              <a:t>;</a:t>
            </a:r>
            <a:br>
              <a:rPr lang="en-US" sz="1200" dirty="0"/>
            </a:br>
            <a:r>
              <a:rPr lang="en-US" sz="1200" dirty="0"/>
              <a:t>import </a:t>
            </a:r>
            <a:r>
              <a:rPr lang="en-US" sz="1200" dirty="0" err="1"/>
              <a:t>android.widget.Toast</a:t>
            </a:r>
            <a:r>
              <a:rPr lang="en-US" sz="1200" dirty="0"/>
              <a:t>;</a:t>
            </a:r>
            <a:br>
              <a:rPr lang="en-US" sz="1200" dirty="0"/>
            </a:br>
            <a:br>
              <a:rPr lang="en-US" sz="1200" dirty="0"/>
            </a:br>
            <a:r>
              <a:rPr lang="en-US" sz="1200" dirty="0"/>
              <a:t>import </a:t>
            </a:r>
            <a:r>
              <a:rPr lang="en-US" sz="1200" dirty="0" err="1"/>
              <a:t>com.google.android.gms.maps.CameraUpdateFactory</a:t>
            </a:r>
            <a:r>
              <a:rPr lang="en-US" sz="1200" dirty="0"/>
              <a:t>;</a:t>
            </a:r>
            <a:br>
              <a:rPr lang="en-US" sz="1200" dirty="0"/>
            </a:br>
            <a:r>
              <a:rPr lang="en-US" sz="1200" dirty="0"/>
              <a:t>import </a:t>
            </a:r>
            <a:r>
              <a:rPr lang="en-US" sz="1200" dirty="0" err="1"/>
              <a:t>com.google.android.gms.maps.GoogleMap</a:t>
            </a:r>
            <a:r>
              <a:rPr lang="en-US" sz="1200" dirty="0"/>
              <a:t>;</a:t>
            </a:r>
            <a:br>
              <a:rPr lang="en-US" sz="1200" dirty="0"/>
            </a:br>
            <a:r>
              <a:rPr lang="en-US" sz="1200" dirty="0"/>
              <a:t>import </a:t>
            </a:r>
            <a:r>
              <a:rPr lang="en-US" sz="1200" dirty="0" err="1"/>
              <a:t>com.google.android.gms.maps.OnMapReadyCallback</a:t>
            </a:r>
            <a:r>
              <a:rPr lang="en-US" sz="1200" dirty="0"/>
              <a:t>;</a:t>
            </a:r>
            <a:br>
              <a:rPr lang="en-US" sz="1200" dirty="0"/>
            </a:br>
            <a:r>
              <a:rPr lang="en-US" sz="1200" dirty="0"/>
              <a:t>import </a:t>
            </a:r>
            <a:r>
              <a:rPr lang="en-US" sz="1200" dirty="0" err="1"/>
              <a:t>com.google.android.gms.maps.SupportMapFragment</a:t>
            </a:r>
            <a:r>
              <a:rPr lang="en-US" sz="1200" dirty="0"/>
              <a:t>;</a:t>
            </a:r>
            <a:br>
              <a:rPr lang="en-US" sz="1200" dirty="0"/>
            </a:br>
            <a:r>
              <a:rPr lang="en-US" sz="1200" dirty="0"/>
              <a:t>import </a:t>
            </a:r>
            <a:r>
              <a:rPr lang="en-US" sz="1200" dirty="0" err="1"/>
              <a:t>com.google.android.gms.maps.model.LatLng</a:t>
            </a:r>
            <a:r>
              <a:rPr lang="en-US" sz="1200" dirty="0"/>
              <a:t>;</a:t>
            </a:r>
            <a:br>
              <a:rPr lang="en-US" sz="1200" dirty="0"/>
            </a:br>
            <a:r>
              <a:rPr lang="en-US" sz="1200" dirty="0"/>
              <a:t>import </a:t>
            </a:r>
            <a:r>
              <a:rPr lang="en-US" sz="1200" dirty="0" err="1"/>
              <a:t>com.google.android.gms.maps.model.MarkerOptions</a:t>
            </a:r>
            <a:r>
              <a:rPr lang="en-US" sz="1200" dirty="0"/>
              <a:t>;</a:t>
            </a:r>
            <a:br>
              <a:rPr lang="en-US" sz="1200" dirty="0"/>
            </a:br>
            <a:br>
              <a:rPr lang="en-US" sz="1200" dirty="0"/>
            </a:br>
            <a:r>
              <a:rPr lang="en-US" sz="1200" dirty="0"/>
              <a:t>import </a:t>
            </a:r>
            <a:r>
              <a:rPr lang="en-US" sz="1200" dirty="0" err="1"/>
              <a:t>java.io.IOException</a:t>
            </a:r>
            <a:r>
              <a:rPr lang="en-US" sz="1200" dirty="0"/>
              <a:t>;</a:t>
            </a:r>
            <a:br>
              <a:rPr lang="en-US" sz="1200" dirty="0"/>
            </a:br>
            <a:r>
              <a:rPr lang="en-US" sz="1200" dirty="0"/>
              <a:t>import </a:t>
            </a:r>
            <a:r>
              <a:rPr lang="en-US" sz="1200" dirty="0" err="1"/>
              <a:t>java.util.List</a:t>
            </a:r>
            <a:r>
              <a:rPr lang="en-US" sz="1200" dirty="0"/>
              <a:t>;</a:t>
            </a:r>
            <a:br>
              <a:rPr lang="en-US" sz="1200" dirty="0"/>
            </a:br>
            <a:r>
              <a:rPr lang="en-US" sz="1200" dirty="0"/>
              <a:t>import </a:t>
            </a:r>
            <a:r>
              <a:rPr lang="en-US" sz="1200" dirty="0" err="1"/>
              <a:t>java.util.Locale</a:t>
            </a:r>
            <a:r>
              <a:rPr lang="en-US" sz="1200" dirty="0"/>
              <a:t>;</a:t>
            </a:r>
            <a:br>
              <a:rPr lang="en-US" sz="1200" dirty="0"/>
            </a:b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7699184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Date Placeholder 1">
            <a:extLst>
              <a:ext uri="{FF2B5EF4-FFF2-40B4-BE49-F238E27FC236}">
                <a16:creationId xmlns:a16="http://schemas.microsoft.com/office/drawing/2014/main" id="{187AC633-337D-7647-90AD-B8B1D5B7DD7C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032AE29C-37EF-E449-A0CF-B473CFDA0127}" type="datetime1">
              <a:rPr lang="en-US" altLang="en-US" smtClean="0">
                <a:latin typeface="Garamond" panose="02020404030301010803" pitchFamily="18" charset="0"/>
              </a:rPr>
              <a:pPr/>
              <a:t>3/10/21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17410" name="Footer Placeholder 2">
            <a:extLst>
              <a:ext uri="{FF2B5EF4-FFF2-40B4-BE49-F238E27FC236}">
                <a16:creationId xmlns:a16="http://schemas.microsoft.com/office/drawing/2014/main" id="{314CF3E8-66DE-8546-B7C5-6FECA183B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>
                <a:latin typeface="Garamond" panose="02020404030301010803" pitchFamily="18" charset="0"/>
              </a:rPr>
              <a:t>CIS 470: Mobile App Development</a:t>
            </a:r>
          </a:p>
        </p:txBody>
      </p:sp>
      <p:sp>
        <p:nvSpPr>
          <p:cNvPr id="17411" name="Slide Number Placeholder 3">
            <a:extLst>
              <a:ext uri="{FF2B5EF4-FFF2-40B4-BE49-F238E27FC236}">
                <a16:creationId xmlns:a16="http://schemas.microsoft.com/office/drawing/2014/main" id="{42D3AC99-9856-1243-99D2-54E6E0DBC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99040B44-5EE5-4840-8A59-3E59CA4694DE}" type="slidenum">
              <a:rPr lang="en-US" altLang="en-US" smtClean="0">
                <a:latin typeface="Garamond" panose="02020404030301010803" pitchFamily="18" charset="0"/>
              </a:rPr>
              <a:pPr/>
              <a:t>13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8EBACF0-E8C3-5A46-9E92-C9B0BFD1B0A0}"/>
              </a:ext>
            </a:extLst>
          </p:cNvPr>
          <p:cNvSpPr/>
          <p:nvPr/>
        </p:nvSpPr>
        <p:spPr>
          <a:xfrm>
            <a:off x="349321" y="256607"/>
            <a:ext cx="8794679" cy="6032421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1200" b="1" dirty="0">
                <a:solidFill>
                  <a:srgbClr val="000080"/>
                </a:solidFill>
              </a:rPr>
              <a:t>public class </a:t>
            </a:r>
            <a:r>
              <a:rPr lang="en-US" sz="1200" dirty="0" err="1"/>
              <a:t>MapsActivity</a:t>
            </a:r>
            <a:r>
              <a:rPr lang="en-US" sz="1200" dirty="0"/>
              <a:t> </a:t>
            </a:r>
            <a:r>
              <a:rPr lang="en-US" sz="1200" b="1" dirty="0">
                <a:solidFill>
                  <a:srgbClr val="000080"/>
                </a:solidFill>
              </a:rPr>
              <a:t>extends </a:t>
            </a:r>
            <a:r>
              <a:rPr lang="en-US" sz="1200" dirty="0" err="1"/>
              <a:t>FragmentActivity</a:t>
            </a:r>
            <a:r>
              <a:rPr lang="en-US" sz="1200" dirty="0"/>
              <a:t> </a:t>
            </a:r>
            <a:r>
              <a:rPr lang="en-US" sz="1200" b="1" dirty="0">
                <a:solidFill>
                  <a:srgbClr val="000080"/>
                </a:solidFill>
              </a:rPr>
              <a:t>implements </a:t>
            </a:r>
            <a:r>
              <a:rPr lang="en-US" sz="1200" dirty="0" err="1"/>
              <a:t>OnMapReadyCallback</a:t>
            </a:r>
            <a:r>
              <a:rPr lang="en-US" sz="1200" dirty="0"/>
              <a:t> {</a:t>
            </a:r>
            <a:br>
              <a:rPr lang="en-US" sz="1200" dirty="0"/>
            </a:br>
            <a:r>
              <a:rPr lang="en-US" sz="1200" dirty="0"/>
              <a:t>    </a:t>
            </a:r>
            <a:r>
              <a:rPr lang="en-US" sz="1200" b="1" dirty="0">
                <a:solidFill>
                  <a:srgbClr val="000080"/>
                </a:solidFill>
              </a:rPr>
              <a:t>final private int </a:t>
            </a:r>
            <a:r>
              <a:rPr lang="en-US" sz="1200" b="1" dirty="0">
                <a:solidFill>
                  <a:srgbClr val="660E7A"/>
                </a:solidFill>
              </a:rPr>
              <a:t>REQUEST_</a:t>
            </a:r>
            <a:r>
              <a:rPr lang="en-US" sz="1200" dirty="0"/>
              <a:t> COARSE </a:t>
            </a:r>
            <a:r>
              <a:rPr lang="en-US" sz="1200" b="1" dirty="0">
                <a:solidFill>
                  <a:srgbClr val="660E7A"/>
                </a:solidFill>
              </a:rPr>
              <a:t>_ACCESS </a:t>
            </a:r>
            <a:r>
              <a:rPr lang="en-US" sz="1200" dirty="0"/>
              <a:t>= </a:t>
            </a:r>
            <a:r>
              <a:rPr lang="en-US" sz="1200" dirty="0">
                <a:solidFill>
                  <a:srgbClr val="0000FF"/>
                </a:solidFill>
              </a:rPr>
              <a:t>123</a:t>
            </a:r>
            <a:r>
              <a:rPr lang="en-US" sz="1200" dirty="0"/>
              <a:t>;</a:t>
            </a:r>
            <a:br>
              <a:rPr lang="en-US" sz="1200" dirty="0"/>
            </a:br>
            <a:r>
              <a:rPr lang="en-US" sz="1200" dirty="0"/>
              <a:t>    </a:t>
            </a:r>
            <a:r>
              <a:rPr lang="en-US" sz="1200" b="1" dirty="0" err="1">
                <a:solidFill>
                  <a:srgbClr val="000080"/>
                </a:solidFill>
              </a:rPr>
              <a:t>boolean</a:t>
            </a:r>
            <a:r>
              <a:rPr lang="en-US" sz="1200" b="1" dirty="0">
                <a:solidFill>
                  <a:srgbClr val="000080"/>
                </a:solidFill>
              </a:rPr>
              <a:t> </a:t>
            </a:r>
            <a:r>
              <a:rPr lang="en-US" sz="1200" b="1" dirty="0" err="1">
                <a:solidFill>
                  <a:srgbClr val="660E7A"/>
                </a:solidFill>
              </a:rPr>
              <a:t>permissionGranted</a:t>
            </a:r>
            <a:r>
              <a:rPr lang="en-US" sz="1200" b="1" dirty="0">
                <a:solidFill>
                  <a:srgbClr val="660E7A"/>
                </a:solidFill>
              </a:rPr>
              <a:t> </a:t>
            </a:r>
            <a:r>
              <a:rPr lang="en-US" sz="1200" dirty="0"/>
              <a:t>= </a:t>
            </a:r>
            <a:r>
              <a:rPr lang="en-US" sz="1200" b="1" dirty="0">
                <a:solidFill>
                  <a:srgbClr val="000080"/>
                </a:solidFill>
              </a:rPr>
              <a:t>false</a:t>
            </a:r>
            <a:r>
              <a:rPr lang="en-US" sz="1200" dirty="0"/>
              <a:t>;     </a:t>
            </a:r>
            <a:r>
              <a:rPr lang="en-US" sz="1200" dirty="0" err="1"/>
              <a:t>LocationManager</a:t>
            </a:r>
            <a:r>
              <a:rPr lang="en-US" sz="1200" dirty="0"/>
              <a:t> </a:t>
            </a:r>
            <a:r>
              <a:rPr lang="en-US" sz="1200" b="1" dirty="0">
                <a:solidFill>
                  <a:srgbClr val="660E7A"/>
                </a:solidFill>
              </a:rPr>
              <a:t>lm</a:t>
            </a:r>
            <a:r>
              <a:rPr lang="en-US" sz="1200" dirty="0"/>
              <a:t>;     </a:t>
            </a:r>
            <a:r>
              <a:rPr lang="en-US" sz="1200" dirty="0" err="1"/>
              <a:t>LocationListener</a:t>
            </a:r>
            <a:r>
              <a:rPr lang="en-US" sz="1200" dirty="0"/>
              <a:t> </a:t>
            </a:r>
            <a:r>
              <a:rPr lang="en-US" sz="1200" b="1" dirty="0" err="1">
                <a:solidFill>
                  <a:srgbClr val="660E7A"/>
                </a:solidFill>
              </a:rPr>
              <a:t>locationListener</a:t>
            </a:r>
            <a:r>
              <a:rPr lang="en-US" sz="1200" dirty="0"/>
              <a:t>;</a:t>
            </a:r>
            <a:br>
              <a:rPr lang="en-US" sz="1200" dirty="0"/>
            </a:br>
            <a:r>
              <a:rPr lang="en-US" sz="1200" dirty="0"/>
              <a:t>    </a:t>
            </a:r>
            <a:r>
              <a:rPr lang="en-US" sz="1200" b="1" dirty="0">
                <a:solidFill>
                  <a:srgbClr val="000080"/>
                </a:solidFill>
              </a:rPr>
              <a:t>private </a:t>
            </a:r>
            <a:r>
              <a:rPr lang="en-US" sz="1200" dirty="0" err="1"/>
              <a:t>GoogleMap</a:t>
            </a:r>
            <a:r>
              <a:rPr lang="en-US" sz="1200" dirty="0"/>
              <a:t> </a:t>
            </a:r>
            <a:r>
              <a:rPr lang="en-US" sz="1200" b="1" dirty="0" err="1">
                <a:solidFill>
                  <a:srgbClr val="660E7A"/>
                </a:solidFill>
              </a:rPr>
              <a:t>mMap</a:t>
            </a:r>
            <a:r>
              <a:rPr lang="en-US" sz="1200" dirty="0"/>
              <a:t>;</a:t>
            </a:r>
            <a:br>
              <a:rPr lang="en-US" sz="1200" dirty="0"/>
            </a:br>
            <a:br>
              <a:rPr lang="en-US" sz="1200" dirty="0"/>
            </a:br>
            <a:r>
              <a:rPr lang="en-US" sz="1200" dirty="0"/>
              <a:t>    </a:t>
            </a:r>
            <a:r>
              <a:rPr lang="en-US" sz="1200" dirty="0">
                <a:solidFill>
                  <a:srgbClr val="808000"/>
                </a:solidFill>
              </a:rPr>
              <a:t>@Override</a:t>
            </a:r>
            <a:br>
              <a:rPr lang="en-US" sz="1200" dirty="0">
                <a:solidFill>
                  <a:srgbClr val="808000"/>
                </a:solidFill>
              </a:rPr>
            </a:br>
            <a:r>
              <a:rPr lang="en-US" sz="1200" dirty="0">
                <a:solidFill>
                  <a:srgbClr val="808000"/>
                </a:solidFill>
              </a:rPr>
              <a:t>    </a:t>
            </a:r>
            <a:r>
              <a:rPr lang="en-US" sz="1200" b="1" dirty="0">
                <a:solidFill>
                  <a:srgbClr val="000080"/>
                </a:solidFill>
              </a:rPr>
              <a:t>protected void </a:t>
            </a:r>
            <a:r>
              <a:rPr lang="en-US" sz="1200" dirty="0" err="1"/>
              <a:t>onCreate</a:t>
            </a:r>
            <a:r>
              <a:rPr lang="en-US" sz="1200" dirty="0"/>
              <a:t>(Bundle </a:t>
            </a:r>
            <a:r>
              <a:rPr lang="en-US" sz="1200" dirty="0" err="1"/>
              <a:t>savedInstanceState</a:t>
            </a:r>
            <a:r>
              <a:rPr lang="en-US" sz="1200" dirty="0"/>
              <a:t>) {</a:t>
            </a:r>
            <a:br>
              <a:rPr lang="en-US" sz="1200" dirty="0"/>
            </a:br>
            <a:r>
              <a:rPr lang="en-US" sz="1200" dirty="0"/>
              <a:t>        </a:t>
            </a:r>
            <a:r>
              <a:rPr lang="en-US" sz="1200" b="1" dirty="0" err="1">
                <a:solidFill>
                  <a:srgbClr val="000080"/>
                </a:solidFill>
              </a:rPr>
              <a:t>super</a:t>
            </a:r>
            <a:r>
              <a:rPr lang="en-US" sz="1200" dirty="0" err="1"/>
              <a:t>.onCreate</a:t>
            </a:r>
            <a:r>
              <a:rPr lang="en-US" sz="1200" dirty="0"/>
              <a:t>(</a:t>
            </a:r>
            <a:r>
              <a:rPr lang="en-US" sz="1200" dirty="0" err="1"/>
              <a:t>savedInstanceState</a:t>
            </a:r>
            <a:r>
              <a:rPr lang="en-US" sz="1200" dirty="0"/>
              <a:t>);</a:t>
            </a:r>
            <a:br>
              <a:rPr lang="en-US" sz="1200" dirty="0"/>
            </a:br>
            <a:r>
              <a:rPr lang="en-US" sz="1200" dirty="0"/>
              <a:t>        </a:t>
            </a:r>
            <a:r>
              <a:rPr lang="en-US" sz="1200" dirty="0" err="1"/>
              <a:t>setContentView</a:t>
            </a:r>
            <a:r>
              <a:rPr lang="en-US" sz="1200" dirty="0"/>
              <a:t>(</a:t>
            </a:r>
            <a:r>
              <a:rPr lang="en-US" sz="1200" dirty="0" err="1"/>
              <a:t>R.layout.</a:t>
            </a:r>
            <a:r>
              <a:rPr lang="en-US" sz="1200" b="1" i="1" dirty="0" err="1">
                <a:solidFill>
                  <a:srgbClr val="660E7A"/>
                </a:solidFill>
              </a:rPr>
              <a:t>activity_maps</a:t>
            </a:r>
            <a:r>
              <a:rPr lang="en-US" sz="1200" dirty="0"/>
              <a:t>);</a:t>
            </a:r>
            <a:br>
              <a:rPr lang="en-US" sz="1200" dirty="0"/>
            </a:br>
            <a:r>
              <a:rPr lang="en-US" sz="1200" dirty="0"/>
              <a:t>        </a:t>
            </a:r>
            <a:r>
              <a:rPr lang="en-US" sz="1200" dirty="0" err="1"/>
              <a:t>SupportMapFragment</a:t>
            </a:r>
            <a:r>
              <a:rPr lang="en-US" sz="1200" dirty="0"/>
              <a:t> </a:t>
            </a:r>
            <a:r>
              <a:rPr lang="en-US" sz="1200" dirty="0" err="1"/>
              <a:t>mapFragment</a:t>
            </a:r>
            <a:r>
              <a:rPr lang="en-US" sz="1200" dirty="0"/>
              <a:t> = (</a:t>
            </a:r>
            <a:r>
              <a:rPr lang="en-US" sz="1200" dirty="0" err="1"/>
              <a:t>SupportMapFragment</a:t>
            </a:r>
            <a:r>
              <a:rPr lang="en-US" sz="1200" dirty="0"/>
              <a:t>) </a:t>
            </a:r>
            <a:r>
              <a:rPr lang="en-US" sz="1200" dirty="0" err="1"/>
              <a:t>getSupportFragmentManager</a:t>
            </a:r>
            <a:r>
              <a:rPr lang="en-US" sz="1200" dirty="0"/>
              <a:t>()</a:t>
            </a:r>
            <a:br>
              <a:rPr lang="en-US" sz="1200" dirty="0"/>
            </a:br>
            <a:r>
              <a:rPr lang="en-US" sz="1200" dirty="0"/>
              <a:t>                .</a:t>
            </a:r>
            <a:r>
              <a:rPr lang="en-US" sz="1200" dirty="0" err="1"/>
              <a:t>findFragmentById</a:t>
            </a:r>
            <a:r>
              <a:rPr lang="en-US" sz="1200" dirty="0"/>
              <a:t>(</a:t>
            </a:r>
            <a:r>
              <a:rPr lang="en-US" sz="1200" dirty="0" err="1"/>
              <a:t>R.id.</a:t>
            </a:r>
            <a:r>
              <a:rPr lang="en-US" sz="1200" b="1" i="1" dirty="0" err="1">
                <a:solidFill>
                  <a:srgbClr val="660E7A"/>
                </a:solidFill>
              </a:rPr>
              <a:t>map</a:t>
            </a:r>
            <a:r>
              <a:rPr lang="en-US" sz="1200" dirty="0"/>
              <a:t>);</a:t>
            </a:r>
            <a:br>
              <a:rPr lang="en-US" sz="1200" dirty="0"/>
            </a:br>
            <a:r>
              <a:rPr lang="en-US" sz="1200" dirty="0"/>
              <a:t>        </a:t>
            </a:r>
            <a:r>
              <a:rPr lang="en-US" sz="1200" dirty="0" err="1"/>
              <a:t>mapFragment.getMapAsync</a:t>
            </a:r>
            <a:r>
              <a:rPr lang="en-US" sz="1200" dirty="0"/>
              <a:t>(</a:t>
            </a:r>
            <a:r>
              <a:rPr lang="en-US" sz="1200" b="1" dirty="0">
                <a:solidFill>
                  <a:srgbClr val="000080"/>
                </a:solidFill>
              </a:rPr>
              <a:t>this</a:t>
            </a:r>
            <a:r>
              <a:rPr lang="en-US" sz="1200" dirty="0"/>
              <a:t>);</a:t>
            </a:r>
            <a:br>
              <a:rPr lang="en-US" sz="1200" dirty="0"/>
            </a:br>
            <a:r>
              <a:rPr lang="en-US" sz="1200" dirty="0"/>
              <a:t>    }</a:t>
            </a:r>
            <a:br>
              <a:rPr lang="en-US" sz="1200" dirty="0"/>
            </a:br>
            <a:br>
              <a:rPr lang="en-US" sz="1200" dirty="0"/>
            </a:br>
            <a:r>
              <a:rPr lang="en-US" sz="1200" dirty="0"/>
              <a:t>    </a:t>
            </a:r>
            <a:r>
              <a:rPr lang="en-US" sz="1200" dirty="0">
                <a:solidFill>
                  <a:srgbClr val="808000"/>
                </a:solidFill>
              </a:rPr>
              <a:t>@Override</a:t>
            </a:r>
            <a:br>
              <a:rPr lang="en-US" sz="1200" dirty="0">
                <a:solidFill>
                  <a:srgbClr val="808000"/>
                </a:solidFill>
              </a:rPr>
            </a:br>
            <a:r>
              <a:rPr lang="en-US" sz="1200" dirty="0">
                <a:solidFill>
                  <a:srgbClr val="808000"/>
                </a:solidFill>
              </a:rPr>
              <a:t>    </a:t>
            </a:r>
            <a:r>
              <a:rPr lang="en-US" sz="1200" b="1" dirty="0">
                <a:solidFill>
                  <a:srgbClr val="000080"/>
                </a:solidFill>
              </a:rPr>
              <a:t>public void </a:t>
            </a:r>
            <a:r>
              <a:rPr lang="en-US" sz="1200" dirty="0" err="1"/>
              <a:t>onMapReady</a:t>
            </a:r>
            <a:r>
              <a:rPr lang="en-US" sz="1200" dirty="0"/>
              <a:t>(</a:t>
            </a:r>
            <a:r>
              <a:rPr lang="en-US" sz="1200" dirty="0" err="1"/>
              <a:t>GoogleMap</a:t>
            </a:r>
            <a:r>
              <a:rPr lang="en-US" sz="1200" dirty="0"/>
              <a:t> </a:t>
            </a:r>
            <a:r>
              <a:rPr lang="en-US" sz="1200" dirty="0" err="1"/>
              <a:t>googleMap</a:t>
            </a:r>
            <a:r>
              <a:rPr lang="en-US" sz="1200" dirty="0"/>
              <a:t>) {</a:t>
            </a:r>
            <a:br>
              <a:rPr lang="en-US" sz="1200" dirty="0"/>
            </a:br>
            <a:r>
              <a:rPr lang="en-US" sz="1200" dirty="0"/>
              <a:t>        </a:t>
            </a:r>
            <a:r>
              <a:rPr lang="en-US" sz="1200" b="1" dirty="0" err="1">
                <a:solidFill>
                  <a:srgbClr val="660E7A"/>
                </a:solidFill>
              </a:rPr>
              <a:t>mMap</a:t>
            </a:r>
            <a:r>
              <a:rPr lang="en-US" sz="1200" b="1" dirty="0">
                <a:solidFill>
                  <a:srgbClr val="660E7A"/>
                </a:solidFill>
              </a:rPr>
              <a:t> </a:t>
            </a:r>
            <a:r>
              <a:rPr lang="en-US" sz="1200" dirty="0"/>
              <a:t>= </a:t>
            </a:r>
            <a:r>
              <a:rPr lang="en-US" sz="1200" dirty="0" err="1"/>
              <a:t>googleMap</a:t>
            </a:r>
            <a:r>
              <a:rPr lang="en-US" sz="1200" dirty="0"/>
              <a:t>;</a:t>
            </a:r>
            <a:br>
              <a:rPr lang="en-US" sz="1200" dirty="0"/>
            </a:br>
            <a:br>
              <a:rPr lang="en-US" sz="1200" dirty="0"/>
            </a:br>
            <a:r>
              <a:rPr lang="en-US" sz="1200" dirty="0"/>
              <a:t>        </a:t>
            </a:r>
            <a:r>
              <a:rPr lang="en-US" sz="1200" b="1" dirty="0">
                <a:solidFill>
                  <a:srgbClr val="660E7A"/>
                </a:solidFill>
              </a:rPr>
              <a:t>lm </a:t>
            </a:r>
            <a:r>
              <a:rPr lang="en-US" sz="1200" dirty="0"/>
              <a:t>= (</a:t>
            </a:r>
            <a:r>
              <a:rPr lang="en-US" sz="1200" dirty="0" err="1"/>
              <a:t>LocationManager</a:t>
            </a:r>
            <a:r>
              <a:rPr lang="en-US" sz="1200" dirty="0"/>
              <a:t>)</a:t>
            </a:r>
            <a:r>
              <a:rPr lang="en-US" sz="1200" dirty="0" err="1"/>
              <a:t>getSystemService</a:t>
            </a:r>
            <a:r>
              <a:rPr lang="en-US" sz="1200" dirty="0"/>
              <a:t>(</a:t>
            </a:r>
            <a:r>
              <a:rPr lang="en-US" sz="1200" dirty="0" err="1"/>
              <a:t>Context.</a:t>
            </a:r>
            <a:r>
              <a:rPr lang="en-US" sz="1200" b="1" i="1" dirty="0" err="1">
                <a:solidFill>
                  <a:srgbClr val="660E7A"/>
                </a:solidFill>
              </a:rPr>
              <a:t>LOCATION_SERVICE</a:t>
            </a:r>
            <a:r>
              <a:rPr lang="en-US" sz="1200" dirty="0"/>
              <a:t>);</a:t>
            </a:r>
            <a:br>
              <a:rPr lang="en-US" sz="1200" dirty="0"/>
            </a:br>
            <a:r>
              <a:rPr lang="en-US" sz="1200" dirty="0"/>
              <a:t>        </a:t>
            </a:r>
            <a:r>
              <a:rPr lang="en-US" sz="1200" b="1" dirty="0" err="1">
                <a:solidFill>
                  <a:srgbClr val="660E7A"/>
                </a:solidFill>
              </a:rPr>
              <a:t>locationListener</a:t>
            </a:r>
            <a:r>
              <a:rPr lang="en-US" sz="1200" b="1" dirty="0">
                <a:solidFill>
                  <a:srgbClr val="660E7A"/>
                </a:solidFill>
              </a:rPr>
              <a:t> </a:t>
            </a:r>
            <a:r>
              <a:rPr lang="en-US" sz="1200" dirty="0"/>
              <a:t>= </a:t>
            </a:r>
            <a:r>
              <a:rPr lang="en-US" sz="1200" b="1" dirty="0">
                <a:solidFill>
                  <a:srgbClr val="000080"/>
                </a:solidFill>
              </a:rPr>
              <a:t>new </a:t>
            </a:r>
            <a:r>
              <a:rPr lang="en-US" sz="1200" dirty="0" err="1"/>
              <a:t>MyLocationListener</a:t>
            </a:r>
            <a:r>
              <a:rPr lang="en-US" sz="1200" dirty="0"/>
              <a:t>();</a:t>
            </a:r>
            <a:br>
              <a:rPr lang="en-US" sz="1200" dirty="0"/>
            </a:br>
            <a:r>
              <a:rPr lang="en-US" sz="1200" dirty="0"/>
              <a:t>        </a:t>
            </a:r>
            <a:r>
              <a:rPr lang="en-US" sz="1200" b="1" dirty="0">
                <a:solidFill>
                  <a:srgbClr val="000080"/>
                </a:solidFill>
              </a:rPr>
              <a:t>if </a:t>
            </a:r>
            <a:r>
              <a:rPr lang="en-US" sz="1200" dirty="0"/>
              <a:t>(</a:t>
            </a:r>
            <a:r>
              <a:rPr lang="en-US" sz="1200" dirty="0" err="1"/>
              <a:t>ActivityCompat.</a:t>
            </a:r>
            <a:r>
              <a:rPr lang="en-US" sz="1200" i="1" dirty="0" err="1"/>
              <a:t>checkSelfPermission</a:t>
            </a:r>
            <a:r>
              <a:rPr lang="en-US" sz="1200" dirty="0"/>
              <a:t>(</a:t>
            </a:r>
            <a:r>
              <a:rPr lang="en-US" sz="1200" b="1" dirty="0">
                <a:solidFill>
                  <a:srgbClr val="000080"/>
                </a:solidFill>
              </a:rPr>
              <a:t>this</a:t>
            </a:r>
            <a:r>
              <a:rPr lang="en-US" sz="1200" dirty="0"/>
              <a:t>,</a:t>
            </a:r>
            <a:br>
              <a:rPr lang="en-US" sz="1200" dirty="0"/>
            </a:br>
            <a:r>
              <a:rPr lang="en-US" sz="1200" dirty="0"/>
              <a:t>                </a:t>
            </a:r>
            <a:r>
              <a:rPr lang="en-US" sz="1200" dirty="0" err="1"/>
              <a:t>android.Manifest.permission.</a:t>
            </a:r>
            <a:r>
              <a:rPr lang="en-US" sz="1200" b="1" i="1" dirty="0" err="1">
                <a:solidFill>
                  <a:srgbClr val="660E7A"/>
                </a:solidFill>
              </a:rPr>
              <a:t>ACCESS_FINE_LOCATION</a:t>
            </a:r>
            <a:r>
              <a:rPr lang="en-US" sz="1200" dirty="0"/>
              <a:t>)</a:t>
            </a:r>
            <a:br>
              <a:rPr lang="en-US" sz="1200" dirty="0"/>
            </a:br>
            <a:r>
              <a:rPr lang="en-US" sz="1200" dirty="0"/>
              <a:t>                != </a:t>
            </a:r>
            <a:r>
              <a:rPr lang="en-US" sz="1200" dirty="0" err="1"/>
              <a:t>PackageManager.</a:t>
            </a:r>
            <a:r>
              <a:rPr lang="en-US" sz="1200" b="1" i="1" dirty="0" err="1">
                <a:solidFill>
                  <a:srgbClr val="660E7A"/>
                </a:solidFill>
              </a:rPr>
              <a:t>PERMISSION_GRANTED</a:t>
            </a:r>
            <a:r>
              <a:rPr lang="en-US" sz="1200" b="1" i="1" dirty="0">
                <a:solidFill>
                  <a:srgbClr val="660E7A"/>
                </a:solidFill>
              </a:rPr>
              <a:t> </a:t>
            </a:r>
            <a:r>
              <a:rPr lang="en-US" sz="1200" dirty="0"/>
              <a:t>&amp;&amp; </a:t>
            </a:r>
            <a:r>
              <a:rPr lang="en-US" sz="1200" dirty="0" err="1"/>
              <a:t>ActivityCompat.</a:t>
            </a:r>
            <a:r>
              <a:rPr lang="en-US" sz="1200" i="1" dirty="0" err="1"/>
              <a:t>checkSelfPermission</a:t>
            </a:r>
            <a:r>
              <a:rPr lang="en-US" sz="1200" dirty="0"/>
              <a:t>(</a:t>
            </a:r>
            <a:br>
              <a:rPr lang="en-US" sz="1200" dirty="0"/>
            </a:br>
            <a:r>
              <a:rPr lang="en-US" sz="1200" dirty="0"/>
              <a:t>                </a:t>
            </a:r>
            <a:r>
              <a:rPr lang="en-US" sz="1200" b="1" dirty="0">
                <a:solidFill>
                  <a:srgbClr val="000080"/>
                </a:solidFill>
              </a:rPr>
              <a:t>this</a:t>
            </a:r>
            <a:r>
              <a:rPr lang="en-US" sz="1200" dirty="0"/>
              <a:t>, </a:t>
            </a:r>
            <a:r>
              <a:rPr lang="en-US" sz="1200" dirty="0" err="1"/>
              <a:t>android.Manifest.permission.</a:t>
            </a:r>
            <a:r>
              <a:rPr lang="en-US" sz="1200" b="1" i="1" dirty="0" err="1">
                <a:solidFill>
                  <a:srgbClr val="660E7A"/>
                </a:solidFill>
              </a:rPr>
              <a:t>ACCESS_COARSE_LOCATION</a:t>
            </a:r>
            <a:r>
              <a:rPr lang="en-US" sz="1200" dirty="0"/>
              <a:t>)</a:t>
            </a:r>
            <a:br>
              <a:rPr lang="en-US" sz="1200" dirty="0"/>
            </a:br>
            <a:r>
              <a:rPr lang="en-US" sz="1200" dirty="0"/>
              <a:t>                != </a:t>
            </a:r>
            <a:r>
              <a:rPr lang="en-US" sz="1200" dirty="0" err="1"/>
              <a:t>PackageManager.</a:t>
            </a:r>
            <a:r>
              <a:rPr lang="en-US" sz="1200" b="1" i="1" dirty="0" err="1">
                <a:solidFill>
                  <a:srgbClr val="660E7A"/>
                </a:solidFill>
              </a:rPr>
              <a:t>PERMISSION_GRANTED</a:t>
            </a:r>
            <a:r>
              <a:rPr lang="en-US" sz="1200" dirty="0"/>
              <a:t>) {</a:t>
            </a:r>
            <a:br>
              <a:rPr lang="en-US" sz="1200" dirty="0"/>
            </a:br>
            <a:r>
              <a:rPr lang="en-US" sz="1200" dirty="0"/>
              <a:t>            </a:t>
            </a:r>
            <a:r>
              <a:rPr lang="en-US" sz="1200" dirty="0" err="1"/>
              <a:t>ActivityCompat.</a:t>
            </a:r>
            <a:r>
              <a:rPr lang="en-US" sz="1200" i="1" dirty="0" err="1"/>
              <a:t>requestPermissions</a:t>
            </a:r>
            <a:r>
              <a:rPr lang="en-US" sz="1200" dirty="0"/>
              <a:t>(</a:t>
            </a:r>
            <a:r>
              <a:rPr lang="en-US" sz="1200" b="1" dirty="0">
                <a:solidFill>
                  <a:srgbClr val="000080"/>
                </a:solidFill>
              </a:rPr>
              <a:t>this</a:t>
            </a:r>
            <a:r>
              <a:rPr lang="en-US" sz="1200" dirty="0"/>
              <a:t>, </a:t>
            </a:r>
            <a:r>
              <a:rPr lang="en-US" sz="1200" b="1" dirty="0">
                <a:solidFill>
                  <a:srgbClr val="000080"/>
                </a:solidFill>
              </a:rPr>
              <a:t>new </a:t>
            </a:r>
            <a:r>
              <a:rPr lang="en-US" sz="1200" dirty="0"/>
              <a:t>String[]{</a:t>
            </a:r>
            <a:r>
              <a:rPr lang="en-US" sz="1200" dirty="0" err="1"/>
              <a:t>android.Manifest.permission</a:t>
            </a:r>
            <a:r>
              <a:rPr lang="en-US" sz="1400" dirty="0" err="1"/>
              <a:t>.</a:t>
            </a:r>
            <a:r>
              <a:rPr lang="en-US" sz="1200" b="1" i="1" dirty="0" err="1">
                <a:solidFill>
                  <a:srgbClr val="660E7A"/>
                </a:solidFill>
              </a:rPr>
              <a:t>ACCESS_COARSE_LOCATION</a:t>
            </a:r>
            <a:r>
              <a:rPr lang="en-US" sz="1200" dirty="0"/>
              <a:t>},</a:t>
            </a:r>
            <a:br>
              <a:rPr lang="en-US" sz="1200" dirty="0"/>
            </a:br>
            <a:r>
              <a:rPr lang="en-US" sz="1200" dirty="0"/>
              <a:t>                    </a:t>
            </a:r>
            <a:r>
              <a:rPr lang="en-US" sz="1200" b="1" dirty="0">
                <a:solidFill>
                  <a:srgbClr val="660E7A"/>
                </a:solidFill>
              </a:rPr>
              <a:t>REQUEST_</a:t>
            </a:r>
            <a:r>
              <a:rPr lang="en-US" sz="1200" dirty="0"/>
              <a:t> COARSE </a:t>
            </a:r>
            <a:r>
              <a:rPr lang="en-US" sz="1200" b="1" dirty="0">
                <a:solidFill>
                  <a:srgbClr val="660E7A"/>
                </a:solidFill>
              </a:rPr>
              <a:t>_ACCESS</a:t>
            </a:r>
            <a:r>
              <a:rPr lang="en-US" sz="1200" dirty="0"/>
              <a:t>);</a:t>
            </a:r>
            <a:br>
              <a:rPr lang="en-US" sz="1200" dirty="0"/>
            </a:br>
            <a:r>
              <a:rPr lang="en-US" sz="1200" dirty="0"/>
              <a:t>            </a:t>
            </a:r>
            <a:r>
              <a:rPr lang="en-US" sz="1200" b="1" dirty="0">
                <a:solidFill>
                  <a:srgbClr val="000080"/>
                </a:solidFill>
              </a:rPr>
              <a:t>return</a:t>
            </a:r>
            <a:r>
              <a:rPr lang="en-US" sz="1200" dirty="0"/>
              <a:t>;</a:t>
            </a:r>
            <a:br>
              <a:rPr lang="en-US" sz="1200" dirty="0"/>
            </a:br>
            <a:r>
              <a:rPr lang="en-US" sz="1200" dirty="0"/>
              <a:t>        }</a:t>
            </a:r>
            <a:r>
              <a:rPr lang="en-US" sz="1200" b="1" dirty="0">
                <a:solidFill>
                  <a:srgbClr val="000080"/>
                </a:solidFill>
              </a:rPr>
              <a:t>else</a:t>
            </a:r>
            <a:r>
              <a:rPr lang="en-US" sz="1200" dirty="0"/>
              <a:t>{</a:t>
            </a:r>
            <a:br>
              <a:rPr lang="en-US" sz="1200" dirty="0"/>
            </a:br>
            <a:r>
              <a:rPr lang="en-US" sz="1200" dirty="0"/>
              <a:t>            </a:t>
            </a:r>
            <a:r>
              <a:rPr lang="en-US" sz="1200" b="1" dirty="0" err="1">
                <a:solidFill>
                  <a:srgbClr val="660E7A"/>
                </a:solidFill>
              </a:rPr>
              <a:t>permissionGranted</a:t>
            </a:r>
            <a:r>
              <a:rPr lang="en-US" sz="1200" b="1" dirty="0">
                <a:solidFill>
                  <a:srgbClr val="660E7A"/>
                </a:solidFill>
              </a:rPr>
              <a:t> </a:t>
            </a:r>
            <a:r>
              <a:rPr lang="en-US" sz="1200" dirty="0"/>
              <a:t>= </a:t>
            </a:r>
            <a:r>
              <a:rPr lang="en-US" sz="1200" b="1" dirty="0">
                <a:solidFill>
                  <a:srgbClr val="000080"/>
                </a:solidFill>
              </a:rPr>
              <a:t>true</a:t>
            </a:r>
            <a:r>
              <a:rPr lang="en-US" sz="1200" dirty="0"/>
              <a:t>;</a:t>
            </a:r>
            <a:br>
              <a:rPr lang="en-US" sz="1200" dirty="0"/>
            </a:br>
            <a:r>
              <a:rPr lang="en-US" sz="1200" dirty="0"/>
              <a:t>        }</a:t>
            </a:r>
          </a:p>
        </p:txBody>
      </p:sp>
    </p:spTree>
    <p:extLst>
      <p:ext uri="{BB962C8B-B14F-4D97-AF65-F5344CB8AC3E}">
        <p14:creationId xmlns:p14="http://schemas.microsoft.com/office/powerpoint/2010/main" val="20969280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Date Placeholder 1">
            <a:extLst>
              <a:ext uri="{FF2B5EF4-FFF2-40B4-BE49-F238E27FC236}">
                <a16:creationId xmlns:a16="http://schemas.microsoft.com/office/drawing/2014/main" id="{187AC633-337D-7647-90AD-B8B1D5B7DD7C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032AE29C-37EF-E449-A0CF-B473CFDA0127}" type="datetime1">
              <a:rPr lang="en-US" altLang="en-US" smtClean="0">
                <a:latin typeface="Garamond" panose="02020404030301010803" pitchFamily="18" charset="0"/>
              </a:rPr>
              <a:pPr/>
              <a:t>3/10/21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17410" name="Footer Placeholder 2">
            <a:extLst>
              <a:ext uri="{FF2B5EF4-FFF2-40B4-BE49-F238E27FC236}">
                <a16:creationId xmlns:a16="http://schemas.microsoft.com/office/drawing/2014/main" id="{314CF3E8-66DE-8546-B7C5-6FECA183B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>
                <a:latin typeface="Garamond" panose="02020404030301010803" pitchFamily="18" charset="0"/>
              </a:rPr>
              <a:t>CIS 470: Mobile App Development</a:t>
            </a:r>
          </a:p>
        </p:txBody>
      </p:sp>
      <p:sp>
        <p:nvSpPr>
          <p:cNvPr id="17411" name="Slide Number Placeholder 3">
            <a:extLst>
              <a:ext uri="{FF2B5EF4-FFF2-40B4-BE49-F238E27FC236}">
                <a16:creationId xmlns:a16="http://schemas.microsoft.com/office/drawing/2014/main" id="{42D3AC99-9856-1243-99D2-54E6E0DBC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99040B44-5EE5-4840-8A59-3E59CA4694DE}" type="slidenum">
              <a:rPr lang="en-US" altLang="en-US" smtClean="0">
                <a:latin typeface="Garamond" panose="02020404030301010803" pitchFamily="18" charset="0"/>
              </a:rPr>
              <a:pPr/>
              <a:t>14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8EBACF0-E8C3-5A46-9E92-C9B0BFD1B0A0}"/>
              </a:ext>
            </a:extLst>
          </p:cNvPr>
          <p:cNvSpPr/>
          <p:nvPr/>
        </p:nvSpPr>
        <p:spPr>
          <a:xfrm>
            <a:off x="267127" y="220167"/>
            <a:ext cx="8794679" cy="5816977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br>
              <a:rPr lang="en-US" sz="1200" dirty="0"/>
            </a:br>
            <a:r>
              <a:rPr lang="en-US" sz="1200" dirty="0"/>
              <a:t>        </a:t>
            </a:r>
            <a:r>
              <a:rPr lang="en-US" sz="1200" b="1" dirty="0"/>
              <a:t>// continue from previous slide</a:t>
            </a:r>
          </a:p>
          <a:p>
            <a:endParaRPr lang="en-US" sz="1200" b="1" dirty="0">
              <a:solidFill>
                <a:srgbClr val="000080"/>
              </a:solidFill>
            </a:endParaRPr>
          </a:p>
          <a:p>
            <a:r>
              <a:rPr lang="en-US" sz="1200" b="1" dirty="0">
                <a:solidFill>
                  <a:srgbClr val="000080"/>
                </a:solidFill>
              </a:rPr>
              <a:t>        if</a:t>
            </a:r>
            <a:r>
              <a:rPr lang="en-US" sz="1200" dirty="0"/>
              <a:t>(</a:t>
            </a:r>
            <a:r>
              <a:rPr lang="en-US" sz="1200" b="1" dirty="0" err="1">
                <a:solidFill>
                  <a:srgbClr val="660E7A"/>
                </a:solidFill>
              </a:rPr>
              <a:t>permissionGranted</a:t>
            </a:r>
            <a:r>
              <a:rPr lang="en-US" sz="1200" dirty="0"/>
              <a:t>) {</a:t>
            </a:r>
            <a:br>
              <a:rPr lang="en-US" sz="1200" dirty="0"/>
            </a:br>
            <a:r>
              <a:rPr lang="en-US" sz="1200" dirty="0"/>
              <a:t>            </a:t>
            </a:r>
            <a:r>
              <a:rPr lang="en-US" sz="1200" b="1" dirty="0" err="1">
                <a:solidFill>
                  <a:srgbClr val="660E7A"/>
                </a:solidFill>
              </a:rPr>
              <a:t>lm</a:t>
            </a:r>
            <a:r>
              <a:rPr lang="en-US" sz="1200" dirty="0" err="1"/>
              <a:t>.requestLocationUpdates</a:t>
            </a:r>
            <a:r>
              <a:rPr lang="en-US" sz="1200" dirty="0"/>
              <a:t>(</a:t>
            </a:r>
            <a:r>
              <a:rPr lang="en-US" sz="1200" dirty="0" err="1"/>
              <a:t>LocationManager.</a:t>
            </a:r>
            <a:r>
              <a:rPr lang="en-US" sz="1200" b="1" i="1" dirty="0" err="1">
                <a:solidFill>
                  <a:srgbClr val="660E7A"/>
                </a:solidFill>
              </a:rPr>
              <a:t>GPS_PROVIDER</a:t>
            </a:r>
            <a:r>
              <a:rPr lang="en-US" sz="1200" dirty="0"/>
              <a:t>, </a:t>
            </a:r>
            <a:r>
              <a:rPr lang="en-US" sz="1200" dirty="0">
                <a:solidFill>
                  <a:srgbClr val="0000FF"/>
                </a:solidFill>
              </a:rPr>
              <a:t>0</a:t>
            </a:r>
            <a:r>
              <a:rPr lang="en-US" sz="1200" dirty="0"/>
              <a:t>, </a:t>
            </a:r>
            <a:r>
              <a:rPr lang="en-US" sz="1200" dirty="0">
                <a:solidFill>
                  <a:srgbClr val="0000FF"/>
                </a:solidFill>
              </a:rPr>
              <a:t>0</a:t>
            </a:r>
            <a:r>
              <a:rPr lang="en-US" sz="1200" dirty="0"/>
              <a:t>, </a:t>
            </a:r>
            <a:r>
              <a:rPr lang="en-US" sz="1200" b="1" dirty="0" err="1">
                <a:solidFill>
                  <a:srgbClr val="660E7A"/>
                </a:solidFill>
              </a:rPr>
              <a:t>locationListener</a:t>
            </a:r>
            <a:r>
              <a:rPr lang="en-US" sz="1200" dirty="0"/>
              <a:t>);</a:t>
            </a:r>
            <a:br>
              <a:rPr lang="en-US" sz="1200" dirty="0"/>
            </a:br>
            <a:r>
              <a:rPr lang="en-US" sz="1200" dirty="0"/>
              <a:t>        }</a:t>
            </a:r>
            <a:br>
              <a:rPr lang="en-US" sz="1200" dirty="0"/>
            </a:br>
            <a:br>
              <a:rPr lang="en-US" sz="1200" dirty="0"/>
            </a:br>
            <a:r>
              <a:rPr lang="en-US" sz="1200" dirty="0"/>
              <a:t>        </a:t>
            </a:r>
            <a:r>
              <a:rPr lang="en-US" sz="1200" i="1" dirty="0">
                <a:solidFill>
                  <a:srgbClr val="808080"/>
                </a:solidFill>
              </a:rPr>
              <a:t>// Add a marker in Sydney and move the camera</a:t>
            </a:r>
            <a:br>
              <a:rPr lang="en-US" sz="1200" i="1" dirty="0">
                <a:solidFill>
                  <a:srgbClr val="808080"/>
                </a:solidFill>
              </a:rPr>
            </a:br>
            <a:r>
              <a:rPr lang="en-US" sz="1200" i="1" dirty="0">
                <a:solidFill>
                  <a:srgbClr val="808080"/>
                </a:solidFill>
              </a:rPr>
              <a:t>        </a:t>
            </a:r>
            <a:r>
              <a:rPr lang="en-US" sz="1200" dirty="0" err="1"/>
              <a:t>LatLng</a:t>
            </a:r>
            <a:r>
              <a:rPr lang="en-US" sz="1200" dirty="0"/>
              <a:t> </a:t>
            </a:r>
            <a:r>
              <a:rPr lang="en-US" sz="1200" dirty="0" err="1"/>
              <a:t>sydney</a:t>
            </a:r>
            <a:r>
              <a:rPr lang="en-US" sz="1200" dirty="0"/>
              <a:t> = </a:t>
            </a:r>
            <a:r>
              <a:rPr lang="en-US" sz="1200" b="1" dirty="0">
                <a:solidFill>
                  <a:srgbClr val="000080"/>
                </a:solidFill>
              </a:rPr>
              <a:t>new </a:t>
            </a:r>
            <a:r>
              <a:rPr lang="en-US" sz="1200" dirty="0" err="1"/>
              <a:t>LatLng</a:t>
            </a:r>
            <a:r>
              <a:rPr lang="en-US" sz="1200" dirty="0"/>
              <a:t>(-</a:t>
            </a:r>
            <a:r>
              <a:rPr lang="en-US" sz="1200" dirty="0">
                <a:solidFill>
                  <a:srgbClr val="0000FF"/>
                </a:solidFill>
              </a:rPr>
              <a:t>34</a:t>
            </a:r>
            <a:r>
              <a:rPr lang="en-US" sz="1200" dirty="0"/>
              <a:t>, </a:t>
            </a:r>
            <a:r>
              <a:rPr lang="en-US" sz="1200" dirty="0">
                <a:solidFill>
                  <a:srgbClr val="0000FF"/>
                </a:solidFill>
              </a:rPr>
              <a:t>151</a:t>
            </a:r>
            <a:r>
              <a:rPr lang="en-US" sz="1200" dirty="0"/>
              <a:t>);</a:t>
            </a:r>
            <a:br>
              <a:rPr lang="en-US" sz="1200" dirty="0"/>
            </a:br>
            <a:r>
              <a:rPr lang="en-US" sz="1200" dirty="0"/>
              <a:t>        </a:t>
            </a:r>
            <a:r>
              <a:rPr lang="en-US" sz="1200" b="1" dirty="0" err="1">
                <a:solidFill>
                  <a:srgbClr val="660E7A"/>
                </a:solidFill>
              </a:rPr>
              <a:t>mMap</a:t>
            </a:r>
            <a:r>
              <a:rPr lang="en-US" sz="1200" dirty="0" err="1"/>
              <a:t>.addMarker</a:t>
            </a:r>
            <a:r>
              <a:rPr lang="en-US" sz="1200" dirty="0"/>
              <a:t>(</a:t>
            </a:r>
            <a:r>
              <a:rPr lang="en-US" sz="1200" b="1" dirty="0">
                <a:solidFill>
                  <a:srgbClr val="000080"/>
                </a:solidFill>
              </a:rPr>
              <a:t>new </a:t>
            </a:r>
            <a:r>
              <a:rPr lang="en-US" sz="1200" dirty="0" err="1"/>
              <a:t>MarkerOptions</a:t>
            </a:r>
            <a:r>
              <a:rPr lang="en-US" sz="1200" dirty="0"/>
              <a:t>().position(</a:t>
            </a:r>
            <a:r>
              <a:rPr lang="en-US" sz="1200" dirty="0" err="1"/>
              <a:t>sydney</a:t>
            </a:r>
            <a:r>
              <a:rPr lang="en-US" sz="1200" dirty="0"/>
              <a:t>).title(</a:t>
            </a:r>
            <a:r>
              <a:rPr lang="en-US" sz="1200" b="1" dirty="0">
                <a:solidFill>
                  <a:srgbClr val="008000"/>
                </a:solidFill>
              </a:rPr>
              <a:t>"Marker in Sydney"</a:t>
            </a:r>
            <a:r>
              <a:rPr lang="en-US" sz="1200" dirty="0"/>
              <a:t>));</a:t>
            </a:r>
            <a:br>
              <a:rPr lang="en-US" sz="1200" dirty="0"/>
            </a:br>
            <a:r>
              <a:rPr lang="en-US" sz="1200" dirty="0"/>
              <a:t>        </a:t>
            </a:r>
            <a:r>
              <a:rPr lang="en-US" sz="1200" b="1" dirty="0" err="1">
                <a:solidFill>
                  <a:srgbClr val="660E7A"/>
                </a:solidFill>
              </a:rPr>
              <a:t>mMap</a:t>
            </a:r>
            <a:r>
              <a:rPr lang="en-US" sz="1200" dirty="0" err="1"/>
              <a:t>.moveCamera</a:t>
            </a:r>
            <a:r>
              <a:rPr lang="en-US" sz="1200" dirty="0"/>
              <a:t>(</a:t>
            </a:r>
            <a:r>
              <a:rPr lang="en-US" sz="1200" dirty="0" err="1"/>
              <a:t>CameraUpdateFactory.</a:t>
            </a:r>
            <a:r>
              <a:rPr lang="en-US" sz="1200" i="1" dirty="0" err="1"/>
              <a:t>newLatLng</a:t>
            </a:r>
            <a:r>
              <a:rPr lang="en-US" sz="1200" dirty="0"/>
              <a:t>(</a:t>
            </a:r>
            <a:r>
              <a:rPr lang="en-US" sz="1200" dirty="0" err="1"/>
              <a:t>sydney</a:t>
            </a:r>
            <a:r>
              <a:rPr lang="en-US" sz="1200" dirty="0"/>
              <a:t>));</a:t>
            </a:r>
            <a:br>
              <a:rPr lang="en-US" sz="1200" dirty="0"/>
            </a:br>
            <a:r>
              <a:rPr lang="en-US" sz="1200" i="1" dirty="0">
                <a:solidFill>
                  <a:srgbClr val="808080"/>
                </a:solidFill>
              </a:rPr>
              <a:t>        </a:t>
            </a:r>
            <a:r>
              <a:rPr lang="en-US" sz="1200" b="1" dirty="0" err="1">
                <a:solidFill>
                  <a:srgbClr val="660E7A"/>
                </a:solidFill>
              </a:rPr>
              <a:t>mMap</a:t>
            </a:r>
            <a:r>
              <a:rPr lang="en-US" sz="1200" dirty="0" err="1"/>
              <a:t>.setOnMapClickListener</a:t>
            </a:r>
            <a:r>
              <a:rPr lang="en-US" sz="1200" dirty="0"/>
              <a:t>(</a:t>
            </a:r>
            <a:r>
              <a:rPr lang="en-US" sz="1200" b="1" dirty="0">
                <a:solidFill>
                  <a:srgbClr val="000080"/>
                </a:solidFill>
              </a:rPr>
              <a:t>new </a:t>
            </a:r>
            <a:r>
              <a:rPr lang="en-US" sz="1200" dirty="0" err="1"/>
              <a:t>GoogleMap.OnMapClickListener</a:t>
            </a:r>
            <a:r>
              <a:rPr lang="en-US" sz="1200" dirty="0"/>
              <a:t>() {</a:t>
            </a:r>
            <a:br>
              <a:rPr lang="en-US" sz="1200" dirty="0"/>
            </a:br>
            <a:r>
              <a:rPr lang="en-US" sz="1200" dirty="0"/>
              <a:t>            </a:t>
            </a:r>
            <a:r>
              <a:rPr lang="en-US" sz="1200" dirty="0">
                <a:solidFill>
                  <a:srgbClr val="808000"/>
                </a:solidFill>
              </a:rPr>
              <a:t>@Override</a:t>
            </a:r>
            <a:br>
              <a:rPr lang="en-US" sz="1200" dirty="0">
                <a:solidFill>
                  <a:srgbClr val="808000"/>
                </a:solidFill>
              </a:rPr>
            </a:br>
            <a:r>
              <a:rPr lang="en-US" sz="1200" dirty="0">
                <a:solidFill>
                  <a:srgbClr val="808000"/>
                </a:solidFill>
              </a:rPr>
              <a:t>            </a:t>
            </a:r>
            <a:r>
              <a:rPr lang="en-US" sz="1200" b="1" dirty="0">
                <a:solidFill>
                  <a:srgbClr val="000080"/>
                </a:solidFill>
              </a:rPr>
              <a:t>public void </a:t>
            </a:r>
            <a:r>
              <a:rPr lang="en-US" sz="1200" dirty="0" err="1"/>
              <a:t>onMapClick</a:t>
            </a:r>
            <a:r>
              <a:rPr lang="en-US" sz="1200" dirty="0"/>
              <a:t>(</a:t>
            </a:r>
            <a:r>
              <a:rPr lang="en-US" sz="1200" dirty="0" err="1"/>
              <a:t>LatLng</a:t>
            </a:r>
            <a:r>
              <a:rPr lang="en-US" sz="1200" dirty="0"/>
              <a:t> point) {</a:t>
            </a:r>
            <a:br>
              <a:rPr lang="en-US" sz="1200" dirty="0"/>
            </a:br>
            <a:r>
              <a:rPr lang="en-US" sz="1200" dirty="0"/>
              <a:t>                </a:t>
            </a:r>
            <a:r>
              <a:rPr lang="en-US" sz="1200" dirty="0" err="1"/>
              <a:t>Log.</a:t>
            </a:r>
            <a:r>
              <a:rPr lang="en-US" sz="1200" i="1" dirty="0" err="1"/>
              <a:t>d</a:t>
            </a:r>
            <a:r>
              <a:rPr lang="en-US" sz="1200" dirty="0"/>
              <a:t>(</a:t>
            </a:r>
            <a:r>
              <a:rPr lang="en-US" sz="1200" b="1" dirty="0">
                <a:solidFill>
                  <a:srgbClr val="008000"/>
                </a:solidFill>
              </a:rPr>
              <a:t>"</a:t>
            </a:r>
            <a:r>
              <a:rPr lang="en-US" sz="1200" b="1" dirty="0" err="1">
                <a:solidFill>
                  <a:srgbClr val="008000"/>
                </a:solidFill>
              </a:rPr>
              <a:t>DEBUG"</a:t>
            </a:r>
            <a:r>
              <a:rPr lang="en-US" sz="1200" dirty="0" err="1"/>
              <a:t>,</a:t>
            </a:r>
            <a:r>
              <a:rPr lang="en-US" sz="1200" b="1" dirty="0" err="1">
                <a:solidFill>
                  <a:srgbClr val="008000"/>
                </a:solidFill>
              </a:rPr>
              <a:t>"Map</a:t>
            </a:r>
            <a:r>
              <a:rPr lang="en-US" sz="1200" b="1" dirty="0">
                <a:solidFill>
                  <a:srgbClr val="008000"/>
                </a:solidFill>
              </a:rPr>
              <a:t> clicked [" </a:t>
            </a:r>
            <a:r>
              <a:rPr lang="en-US" sz="1200" dirty="0"/>
              <a:t>+ </a:t>
            </a:r>
            <a:r>
              <a:rPr lang="en-US" sz="1200" dirty="0" err="1"/>
              <a:t>point.</a:t>
            </a:r>
            <a:r>
              <a:rPr lang="en-US" sz="1200" b="1" dirty="0" err="1">
                <a:solidFill>
                  <a:srgbClr val="660E7A"/>
                </a:solidFill>
              </a:rPr>
              <a:t>latitude</a:t>
            </a:r>
            <a:r>
              <a:rPr lang="en-US" sz="1200" b="1" dirty="0">
                <a:solidFill>
                  <a:srgbClr val="660E7A"/>
                </a:solidFill>
              </a:rPr>
              <a:t> </a:t>
            </a:r>
            <a:r>
              <a:rPr lang="en-US" sz="1200" dirty="0"/>
              <a:t>+ </a:t>
            </a:r>
            <a:r>
              <a:rPr lang="en-US" sz="1200" b="1" dirty="0">
                <a:solidFill>
                  <a:srgbClr val="008000"/>
                </a:solidFill>
              </a:rPr>
              <a:t>" / " </a:t>
            </a:r>
            <a:r>
              <a:rPr lang="en-US" sz="1200" dirty="0"/>
              <a:t>+ </a:t>
            </a:r>
            <a:r>
              <a:rPr lang="en-US" sz="1200" dirty="0" err="1"/>
              <a:t>point.</a:t>
            </a:r>
            <a:r>
              <a:rPr lang="en-US" sz="1200" b="1" dirty="0" err="1">
                <a:solidFill>
                  <a:srgbClr val="660E7A"/>
                </a:solidFill>
              </a:rPr>
              <a:t>longitude</a:t>
            </a:r>
            <a:r>
              <a:rPr lang="en-US" sz="1200" b="1" dirty="0">
                <a:solidFill>
                  <a:srgbClr val="660E7A"/>
                </a:solidFill>
              </a:rPr>
              <a:t> </a:t>
            </a:r>
            <a:r>
              <a:rPr lang="en-US" sz="1200" dirty="0"/>
              <a:t>+ </a:t>
            </a:r>
            <a:r>
              <a:rPr lang="en-US" sz="1200" b="1" dirty="0">
                <a:solidFill>
                  <a:srgbClr val="008000"/>
                </a:solidFill>
              </a:rPr>
              <a:t>"]"</a:t>
            </a:r>
            <a:r>
              <a:rPr lang="en-US" sz="1200" dirty="0"/>
              <a:t>);</a:t>
            </a:r>
            <a:br>
              <a:rPr lang="en-US" sz="1200" dirty="0"/>
            </a:br>
            <a:br>
              <a:rPr lang="en-US" sz="1200" dirty="0"/>
            </a:br>
            <a:r>
              <a:rPr lang="en-US" sz="1200" dirty="0"/>
              <a:t>                Geocoder </a:t>
            </a:r>
            <a:r>
              <a:rPr lang="en-US" sz="1200" dirty="0" err="1"/>
              <a:t>geoCoder</a:t>
            </a:r>
            <a:r>
              <a:rPr lang="en-US" sz="1200" dirty="0"/>
              <a:t> = </a:t>
            </a:r>
            <a:r>
              <a:rPr lang="en-US" sz="1200" b="1" dirty="0">
                <a:solidFill>
                  <a:srgbClr val="000080"/>
                </a:solidFill>
              </a:rPr>
              <a:t>new </a:t>
            </a:r>
            <a:r>
              <a:rPr lang="en-US" sz="1200" dirty="0"/>
              <a:t>Geocoder(</a:t>
            </a:r>
            <a:r>
              <a:rPr lang="en-US" sz="1200" dirty="0" err="1"/>
              <a:t>getBaseContext</a:t>
            </a:r>
            <a:r>
              <a:rPr lang="en-US" sz="1200" dirty="0"/>
              <a:t>(), </a:t>
            </a:r>
            <a:r>
              <a:rPr lang="en-US" sz="1200" dirty="0" err="1"/>
              <a:t>Locale.</a:t>
            </a:r>
            <a:r>
              <a:rPr lang="en-US" sz="1200" i="1" dirty="0" err="1"/>
              <a:t>getDefault</a:t>
            </a:r>
            <a:r>
              <a:rPr lang="en-US" sz="1200" dirty="0"/>
              <a:t>());</a:t>
            </a:r>
            <a:br>
              <a:rPr lang="en-US" sz="1200" dirty="0"/>
            </a:br>
            <a:r>
              <a:rPr lang="en-US" sz="1200" dirty="0"/>
              <a:t>                </a:t>
            </a:r>
            <a:r>
              <a:rPr lang="en-US" sz="1200" b="1" dirty="0">
                <a:solidFill>
                  <a:srgbClr val="000080"/>
                </a:solidFill>
              </a:rPr>
              <a:t>try </a:t>
            </a:r>
            <a:r>
              <a:rPr lang="en-US" sz="1200" dirty="0"/>
              <a:t>{</a:t>
            </a:r>
            <a:br>
              <a:rPr lang="en-US" sz="1200" dirty="0"/>
            </a:br>
            <a:r>
              <a:rPr lang="en-US" sz="1200" dirty="0"/>
              <a:t>                    List&lt;Address&gt; addresses = </a:t>
            </a:r>
            <a:r>
              <a:rPr lang="en-US" sz="1200" dirty="0" err="1"/>
              <a:t>geoCoder.getFromLocation</a:t>
            </a:r>
            <a:r>
              <a:rPr lang="en-US" sz="1200" dirty="0"/>
              <a:t>(point.</a:t>
            </a:r>
            <a:r>
              <a:rPr lang="en-US" sz="1200" b="1" dirty="0">
                <a:solidFill>
                  <a:srgbClr val="660E7A"/>
                </a:solidFill>
              </a:rPr>
              <a:t>latitude</a:t>
            </a:r>
            <a:r>
              <a:rPr lang="en-US" sz="1200" dirty="0"/>
              <a:t>,point.</a:t>
            </a:r>
            <a:r>
              <a:rPr lang="en-US" sz="1200" b="1" dirty="0">
                <a:solidFill>
                  <a:srgbClr val="660E7A"/>
                </a:solidFill>
              </a:rPr>
              <a:t>longitude</a:t>
            </a:r>
            <a:r>
              <a:rPr lang="en-US" sz="1200" dirty="0"/>
              <a:t>,</a:t>
            </a:r>
            <a:r>
              <a:rPr lang="en-US" sz="1200" dirty="0">
                <a:solidFill>
                  <a:srgbClr val="0000FF"/>
                </a:solidFill>
              </a:rPr>
              <a:t>1</a:t>
            </a:r>
            <a:r>
              <a:rPr lang="en-US" sz="1200" dirty="0"/>
              <a:t>);</a:t>
            </a:r>
            <a:br>
              <a:rPr lang="en-US" sz="1200" dirty="0"/>
            </a:br>
            <a:r>
              <a:rPr lang="en-US" sz="1200" dirty="0"/>
              <a:t>                    String add = </a:t>
            </a:r>
            <a:r>
              <a:rPr lang="en-US" sz="1200" b="1" dirty="0">
                <a:solidFill>
                  <a:srgbClr val="008000"/>
                </a:solidFill>
              </a:rPr>
              <a:t>""</a:t>
            </a:r>
            <a:r>
              <a:rPr lang="en-US" sz="1200" dirty="0"/>
              <a:t>;</a:t>
            </a:r>
            <a:br>
              <a:rPr lang="en-US" sz="1200" dirty="0"/>
            </a:br>
            <a:r>
              <a:rPr lang="en-US" sz="1200" dirty="0"/>
              <a:t>                    </a:t>
            </a:r>
            <a:r>
              <a:rPr lang="en-US" sz="1200" b="1" dirty="0">
                <a:solidFill>
                  <a:srgbClr val="000080"/>
                </a:solidFill>
              </a:rPr>
              <a:t>if </a:t>
            </a:r>
            <a:r>
              <a:rPr lang="en-US" sz="1200" dirty="0"/>
              <a:t>(</a:t>
            </a:r>
            <a:r>
              <a:rPr lang="en-US" sz="1200" dirty="0" err="1"/>
              <a:t>addresses.size</a:t>
            </a:r>
            <a:r>
              <a:rPr lang="en-US" sz="1200" dirty="0"/>
              <a:t>() &gt; </a:t>
            </a:r>
            <a:r>
              <a:rPr lang="en-US" sz="1200" dirty="0">
                <a:solidFill>
                  <a:srgbClr val="0000FF"/>
                </a:solidFill>
              </a:rPr>
              <a:t>0</a:t>
            </a:r>
            <a:r>
              <a:rPr lang="en-US" sz="1200" dirty="0"/>
              <a:t>)</a:t>
            </a:r>
            <a:br>
              <a:rPr lang="en-US" sz="1200" dirty="0"/>
            </a:br>
            <a:r>
              <a:rPr lang="en-US" sz="1200" dirty="0"/>
              <a:t>                    {</a:t>
            </a:r>
            <a:br>
              <a:rPr lang="en-US" sz="1200" dirty="0"/>
            </a:br>
            <a:r>
              <a:rPr lang="en-US" sz="1200" dirty="0"/>
              <a:t>                        </a:t>
            </a:r>
            <a:r>
              <a:rPr lang="en-US" sz="1200" b="1" dirty="0">
                <a:solidFill>
                  <a:srgbClr val="000080"/>
                </a:solidFill>
              </a:rPr>
              <a:t>for </a:t>
            </a:r>
            <a:r>
              <a:rPr lang="en-US" sz="1200" dirty="0"/>
              <a:t>(</a:t>
            </a:r>
            <a:r>
              <a:rPr lang="en-US" sz="1200" b="1" dirty="0" err="1">
                <a:solidFill>
                  <a:srgbClr val="000080"/>
                </a:solidFill>
              </a:rPr>
              <a:t>int</a:t>
            </a:r>
            <a:r>
              <a:rPr lang="en-US" sz="1200" b="1" dirty="0">
                <a:solidFill>
                  <a:srgbClr val="000080"/>
                </a:solidFill>
              </a:rPr>
              <a:t> </a:t>
            </a:r>
            <a:r>
              <a:rPr lang="en-US" sz="1200" dirty="0" err="1"/>
              <a:t>i</a:t>
            </a:r>
            <a:r>
              <a:rPr lang="en-US" sz="1200" dirty="0"/>
              <a:t>=</a:t>
            </a:r>
            <a:r>
              <a:rPr lang="en-US" sz="1200" dirty="0">
                <a:solidFill>
                  <a:srgbClr val="0000FF"/>
                </a:solidFill>
              </a:rPr>
              <a:t>0</a:t>
            </a:r>
            <a:r>
              <a:rPr lang="en-US" sz="1200" dirty="0"/>
              <a:t>; </a:t>
            </a:r>
            <a:r>
              <a:rPr lang="en-US" sz="1200" dirty="0" err="1"/>
              <a:t>i</a:t>
            </a:r>
            <a:r>
              <a:rPr lang="en-US" sz="1200" dirty="0"/>
              <a:t>&lt;</a:t>
            </a:r>
            <a:r>
              <a:rPr lang="en-US" sz="1200" dirty="0" err="1"/>
              <a:t>addresses.get</a:t>
            </a:r>
            <a:r>
              <a:rPr lang="en-US" sz="1200" dirty="0"/>
              <a:t>(</a:t>
            </a:r>
            <a:r>
              <a:rPr lang="en-US" sz="1200" dirty="0">
                <a:solidFill>
                  <a:srgbClr val="0000FF"/>
                </a:solidFill>
              </a:rPr>
              <a:t>0</a:t>
            </a:r>
            <a:r>
              <a:rPr lang="en-US" sz="1200" dirty="0"/>
              <a:t>).</a:t>
            </a:r>
            <a:r>
              <a:rPr lang="en-US" sz="1200" dirty="0" err="1"/>
              <a:t>getMaxAddressLineIndex</a:t>
            </a:r>
            <a:r>
              <a:rPr lang="en-US" sz="1200" dirty="0"/>
              <a:t>(); </a:t>
            </a:r>
            <a:r>
              <a:rPr lang="en-US" sz="1200" dirty="0" err="1"/>
              <a:t>i</a:t>
            </a:r>
            <a:r>
              <a:rPr lang="en-US" sz="1200" dirty="0"/>
              <a:t>++)</a:t>
            </a:r>
            <a:br>
              <a:rPr lang="en-US" sz="1200" dirty="0"/>
            </a:br>
            <a:r>
              <a:rPr lang="en-US" sz="1200" dirty="0"/>
              <a:t>                            add += </a:t>
            </a:r>
            <a:r>
              <a:rPr lang="en-US" sz="1200" dirty="0" err="1"/>
              <a:t>addresses.get</a:t>
            </a:r>
            <a:r>
              <a:rPr lang="en-US" sz="1200" dirty="0"/>
              <a:t>(</a:t>
            </a:r>
            <a:r>
              <a:rPr lang="en-US" sz="1200" dirty="0">
                <a:solidFill>
                  <a:srgbClr val="0000FF"/>
                </a:solidFill>
              </a:rPr>
              <a:t>0</a:t>
            </a:r>
            <a:r>
              <a:rPr lang="en-US" sz="1200" dirty="0"/>
              <a:t>).</a:t>
            </a:r>
            <a:r>
              <a:rPr lang="en-US" sz="1200" dirty="0" err="1"/>
              <a:t>getAddressLine</a:t>
            </a:r>
            <a:r>
              <a:rPr lang="en-US" sz="1200" dirty="0"/>
              <a:t>(</a:t>
            </a:r>
            <a:r>
              <a:rPr lang="en-US" sz="1200" dirty="0" err="1"/>
              <a:t>i</a:t>
            </a:r>
            <a:r>
              <a:rPr lang="en-US" sz="1200" dirty="0"/>
              <a:t>) + </a:t>
            </a:r>
            <a:r>
              <a:rPr lang="en-US" sz="1200" b="1" dirty="0">
                <a:solidFill>
                  <a:srgbClr val="008000"/>
                </a:solidFill>
              </a:rPr>
              <a:t>"</a:t>
            </a:r>
            <a:r>
              <a:rPr lang="en-US" sz="1200" b="1" dirty="0">
                <a:solidFill>
                  <a:srgbClr val="000080"/>
                </a:solidFill>
              </a:rPr>
              <a:t>\n</a:t>
            </a:r>
            <a:r>
              <a:rPr lang="en-US" sz="1200" b="1" dirty="0">
                <a:solidFill>
                  <a:srgbClr val="008000"/>
                </a:solidFill>
              </a:rPr>
              <a:t>"</a:t>
            </a:r>
            <a:r>
              <a:rPr lang="en-US" sz="1200" dirty="0"/>
              <a:t>;</a:t>
            </a:r>
            <a:br>
              <a:rPr lang="en-US" sz="1200" dirty="0"/>
            </a:br>
            <a:r>
              <a:rPr lang="en-US" sz="1200" dirty="0"/>
              <a:t>                    }</a:t>
            </a:r>
            <a:br>
              <a:rPr lang="en-US" sz="1200" dirty="0"/>
            </a:br>
            <a:r>
              <a:rPr lang="en-US" sz="1200" dirty="0"/>
              <a:t>                    </a:t>
            </a:r>
            <a:r>
              <a:rPr lang="en-US" sz="1200" dirty="0" err="1"/>
              <a:t>Toast.</a:t>
            </a:r>
            <a:r>
              <a:rPr lang="en-US" sz="1200" i="1" dirty="0" err="1"/>
              <a:t>makeText</a:t>
            </a:r>
            <a:r>
              <a:rPr lang="en-US" sz="1200" dirty="0"/>
              <a:t>(</a:t>
            </a:r>
            <a:r>
              <a:rPr lang="en-US" sz="1200" dirty="0" err="1"/>
              <a:t>getBaseContext</a:t>
            </a:r>
            <a:r>
              <a:rPr lang="en-US" sz="1200" dirty="0"/>
              <a:t>(), add, </a:t>
            </a:r>
            <a:r>
              <a:rPr lang="en-US" sz="1200" dirty="0" err="1"/>
              <a:t>Toast.</a:t>
            </a:r>
            <a:r>
              <a:rPr lang="en-US" sz="1200" b="1" i="1" dirty="0" err="1">
                <a:solidFill>
                  <a:srgbClr val="660E7A"/>
                </a:solidFill>
              </a:rPr>
              <a:t>LENGTH_SHORT</a:t>
            </a:r>
            <a:r>
              <a:rPr lang="en-US" sz="1200" dirty="0"/>
              <a:t>).show();</a:t>
            </a:r>
            <a:br>
              <a:rPr lang="en-US" sz="1200" dirty="0"/>
            </a:br>
            <a:r>
              <a:rPr lang="en-US" sz="1200" dirty="0"/>
              <a:t>                }</a:t>
            </a:r>
            <a:br>
              <a:rPr lang="en-US" sz="1200" dirty="0"/>
            </a:br>
            <a:r>
              <a:rPr lang="en-US" sz="1200" dirty="0"/>
              <a:t>                </a:t>
            </a:r>
            <a:r>
              <a:rPr lang="en-US" sz="1200" b="1" dirty="0">
                <a:solidFill>
                  <a:srgbClr val="000080"/>
                </a:solidFill>
              </a:rPr>
              <a:t>catch </a:t>
            </a:r>
            <a:r>
              <a:rPr lang="en-US" sz="1200" dirty="0"/>
              <a:t>(</a:t>
            </a:r>
            <a:r>
              <a:rPr lang="en-US" sz="1200" dirty="0" err="1"/>
              <a:t>IOException</a:t>
            </a:r>
            <a:r>
              <a:rPr lang="en-US" sz="1200" dirty="0"/>
              <a:t> e) {        </a:t>
            </a:r>
            <a:r>
              <a:rPr lang="en-US" sz="1200" dirty="0" err="1"/>
              <a:t>e.printStackTrace</a:t>
            </a:r>
            <a:r>
              <a:rPr lang="en-US" sz="1200" dirty="0"/>
              <a:t>();        }</a:t>
            </a:r>
            <a:br>
              <a:rPr lang="en-US" sz="1200" dirty="0"/>
            </a:br>
            <a:r>
              <a:rPr lang="en-US" sz="1200" dirty="0"/>
              <a:t>             }</a:t>
            </a:r>
            <a:br>
              <a:rPr lang="en-US" sz="1200" dirty="0"/>
            </a:br>
            <a:r>
              <a:rPr lang="en-US" sz="1200" dirty="0"/>
              <a:t>        });</a:t>
            </a:r>
            <a:br>
              <a:rPr lang="en-US" sz="1200" dirty="0"/>
            </a:br>
            <a:r>
              <a:rPr lang="en-US" sz="1200" dirty="0"/>
              <a:t>    }</a:t>
            </a:r>
          </a:p>
        </p:txBody>
      </p:sp>
    </p:spTree>
    <p:extLst>
      <p:ext uri="{BB962C8B-B14F-4D97-AF65-F5344CB8AC3E}">
        <p14:creationId xmlns:p14="http://schemas.microsoft.com/office/powerpoint/2010/main" val="36269316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Date Placeholder 1">
            <a:extLst>
              <a:ext uri="{FF2B5EF4-FFF2-40B4-BE49-F238E27FC236}">
                <a16:creationId xmlns:a16="http://schemas.microsoft.com/office/drawing/2014/main" id="{187AC633-337D-7647-90AD-B8B1D5B7DD7C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032AE29C-37EF-E449-A0CF-B473CFDA0127}" type="datetime1">
              <a:rPr lang="en-US" altLang="en-US" smtClean="0">
                <a:latin typeface="Garamond" panose="02020404030301010803" pitchFamily="18" charset="0"/>
              </a:rPr>
              <a:pPr/>
              <a:t>3/10/21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17410" name="Footer Placeholder 2">
            <a:extLst>
              <a:ext uri="{FF2B5EF4-FFF2-40B4-BE49-F238E27FC236}">
                <a16:creationId xmlns:a16="http://schemas.microsoft.com/office/drawing/2014/main" id="{314CF3E8-66DE-8546-B7C5-6FECA183B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>
                <a:latin typeface="Garamond" panose="02020404030301010803" pitchFamily="18" charset="0"/>
              </a:rPr>
              <a:t>CIS 470: Mobile App Development</a:t>
            </a:r>
          </a:p>
        </p:txBody>
      </p:sp>
      <p:sp>
        <p:nvSpPr>
          <p:cNvPr id="17411" name="Slide Number Placeholder 3">
            <a:extLst>
              <a:ext uri="{FF2B5EF4-FFF2-40B4-BE49-F238E27FC236}">
                <a16:creationId xmlns:a16="http://schemas.microsoft.com/office/drawing/2014/main" id="{42D3AC99-9856-1243-99D2-54E6E0DBC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99040B44-5EE5-4840-8A59-3E59CA4694DE}" type="slidenum">
              <a:rPr lang="en-US" altLang="en-US" smtClean="0">
                <a:latin typeface="Garamond" panose="02020404030301010803" pitchFamily="18" charset="0"/>
              </a:rPr>
              <a:pPr/>
              <a:t>15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C94E32E-B365-6641-9F8D-90F2DFC98961}"/>
              </a:ext>
            </a:extLst>
          </p:cNvPr>
          <p:cNvSpPr/>
          <p:nvPr/>
        </p:nvSpPr>
        <p:spPr>
          <a:xfrm>
            <a:off x="395556" y="251313"/>
            <a:ext cx="8229599" cy="6494085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1200" dirty="0"/>
              <a:t> </a:t>
            </a:r>
            <a:r>
              <a:rPr lang="en-US" sz="1200" dirty="0">
                <a:solidFill>
                  <a:srgbClr val="808000"/>
                </a:solidFill>
              </a:rPr>
              <a:t>@Override</a:t>
            </a:r>
            <a:br>
              <a:rPr lang="en-US" sz="1200" dirty="0">
                <a:solidFill>
                  <a:srgbClr val="808000"/>
                </a:solidFill>
              </a:rPr>
            </a:br>
            <a:r>
              <a:rPr lang="en-US" sz="1200" dirty="0">
                <a:solidFill>
                  <a:srgbClr val="808000"/>
                </a:solidFill>
              </a:rPr>
              <a:t>    </a:t>
            </a:r>
            <a:r>
              <a:rPr lang="en-US" sz="1200" b="1" dirty="0">
                <a:solidFill>
                  <a:srgbClr val="000080"/>
                </a:solidFill>
              </a:rPr>
              <a:t>public void </a:t>
            </a:r>
            <a:r>
              <a:rPr lang="en-US" sz="1200" dirty="0" err="1"/>
              <a:t>onPause</a:t>
            </a:r>
            <a:r>
              <a:rPr lang="en-US" sz="1200" dirty="0"/>
              <a:t>() {</a:t>
            </a:r>
            <a:br>
              <a:rPr lang="en-US" sz="1200" dirty="0"/>
            </a:br>
            <a:r>
              <a:rPr lang="en-US" sz="1200" dirty="0"/>
              <a:t>        </a:t>
            </a:r>
            <a:r>
              <a:rPr lang="en-US" sz="1200" b="1" dirty="0" err="1">
                <a:solidFill>
                  <a:srgbClr val="000080"/>
                </a:solidFill>
              </a:rPr>
              <a:t>super</a:t>
            </a:r>
            <a:r>
              <a:rPr lang="en-US" sz="1200" dirty="0" err="1"/>
              <a:t>.onPause</a:t>
            </a:r>
            <a:r>
              <a:rPr lang="en-US" sz="1200" dirty="0"/>
              <a:t>(); </a:t>
            </a:r>
            <a:r>
              <a:rPr lang="en-US" sz="1400" b="1" i="1" dirty="0">
                <a:solidFill>
                  <a:srgbClr val="808080"/>
                </a:solidFill>
              </a:rPr>
              <a:t>//---remove the location listener---</a:t>
            </a:r>
            <a:br>
              <a:rPr lang="en-US" sz="1200" i="1" dirty="0">
                <a:solidFill>
                  <a:srgbClr val="808080"/>
                </a:solidFill>
              </a:rPr>
            </a:br>
            <a:r>
              <a:rPr lang="en-US" sz="1200" i="1" dirty="0">
                <a:solidFill>
                  <a:srgbClr val="808080"/>
                </a:solidFill>
              </a:rPr>
              <a:t>        </a:t>
            </a:r>
            <a:r>
              <a:rPr lang="en-US" sz="1200" b="1" dirty="0">
                <a:solidFill>
                  <a:srgbClr val="000080"/>
                </a:solidFill>
              </a:rPr>
              <a:t>if </a:t>
            </a:r>
            <a:r>
              <a:rPr lang="en-US" sz="1200" dirty="0"/>
              <a:t>(</a:t>
            </a:r>
            <a:r>
              <a:rPr lang="en-US" sz="1200" dirty="0" err="1"/>
              <a:t>ActivityCompat.</a:t>
            </a:r>
            <a:r>
              <a:rPr lang="en-US" sz="1200" i="1" dirty="0" err="1"/>
              <a:t>checkSelfPermission</a:t>
            </a:r>
            <a:r>
              <a:rPr lang="en-US" sz="1200" dirty="0"/>
              <a:t>(</a:t>
            </a:r>
            <a:r>
              <a:rPr lang="en-US" sz="1200" b="1" dirty="0">
                <a:solidFill>
                  <a:srgbClr val="000080"/>
                </a:solidFill>
              </a:rPr>
              <a:t>this</a:t>
            </a:r>
            <a:r>
              <a:rPr lang="en-US" sz="1200" dirty="0"/>
              <a:t>,</a:t>
            </a:r>
            <a:br>
              <a:rPr lang="en-US" sz="1200" dirty="0"/>
            </a:br>
            <a:r>
              <a:rPr lang="en-US" sz="1200" dirty="0"/>
              <a:t>                </a:t>
            </a:r>
            <a:r>
              <a:rPr lang="en-US" sz="1200" dirty="0" err="1"/>
              <a:t>android.Manifest.permission.</a:t>
            </a:r>
            <a:r>
              <a:rPr lang="en-US" sz="1200" b="1" i="1" dirty="0" err="1">
                <a:solidFill>
                  <a:srgbClr val="660E7A"/>
                </a:solidFill>
              </a:rPr>
              <a:t>ACCESS_FINE_LOCATION</a:t>
            </a:r>
            <a:r>
              <a:rPr lang="en-US" sz="1200" dirty="0"/>
              <a:t>)</a:t>
            </a:r>
            <a:br>
              <a:rPr lang="en-US" sz="1200" dirty="0"/>
            </a:br>
            <a:r>
              <a:rPr lang="en-US" sz="1200" dirty="0"/>
              <a:t>                != </a:t>
            </a:r>
            <a:r>
              <a:rPr lang="en-US" sz="1200" dirty="0" err="1"/>
              <a:t>PackageManager.</a:t>
            </a:r>
            <a:r>
              <a:rPr lang="en-US" sz="1200" b="1" i="1" dirty="0" err="1">
                <a:solidFill>
                  <a:srgbClr val="660E7A"/>
                </a:solidFill>
              </a:rPr>
              <a:t>PERMISSION_GRANTED</a:t>
            </a:r>
            <a:r>
              <a:rPr lang="en-US" sz="1200" b="1" i="1" dirty="0">
                <a:solidFill>
                  <a:srgbClr val="660E7A"/>
                </a:solidFill>
              </a:rPr>
              <a:t> </a:t>
            </a:r>
            <a:r>
              <a:rPr lang="en-US" sz="1200" dirty="0"/>
              <a:t>&amp;&amp; </a:t>
            </a:r>
            <a:r>
              <a:rPr lang="en-US" sz="1200" dirty="0" err="1"/>
              <a:t>ActivityCompat.</a:t>
            </a:r>
            <a:r>
              <a:rPr lang="en-US" sz="1200" i="1" dirty="0" err="1"/>
              <a:t>checkSelfPermission</a:t>
            </a:r>
            <a:r>
              <a:rPr lang="en-US" sz="1200" dirty="0"/>
              <a:t>(</a:t>
            </a:r>
            <a:br>
              <a:rPr lang="en-US" sz="1200" dirty="0"/>
            </a:br>
            <a:r>
              <a:rPr lang="en-US" sz="1200" dirty="0"/>
              <a:t>                </a:t>
            </a:r>
            <a:r>
              <a:rPr lang="en-US" sz="1200" b="1" dirty="0">
                <a:solidFill>
                  <a:srgbClr val="000080"/>
                </a:solidFill>
              </a:rPr>
              <a:t>this</a:t>
            </a:r>
            <a:r>
              <a:rPr lang="en-US" sz="1200" dirty="0"/>
              <a:t>, </a:t>
            </a:r>
            <a:r>
              <a:rPr lang="en-US" sz="1200" dirty="0" err="1"/>
              <a:t>android.Manifest.permission.</a:t>
            </a:r>
            <a:r>
              <a:rPr lang="en-US" sz="1200" b="1" i="1" dirty="0" err="1">
                <a:solidFill>
                  <a:srgbClr val="660E7A"/>
                </a:solidFill>
              </a:rPr>
              <a:t>ACCESS_COARSE_LOCATION</a:t>
            </a:r>
            <a:r>
              <a:rPr lang="en-US" sz="1200" dirty="0"/>
              <a:t>)</a:t>
            </a:r>
            <a:br>
              <a:rPr lang="en-US" sz="1200" dirty="0"/>
            </a:br>
            <a:r>
              <a:rPr lang="en-US" sz="1200" dirty="0"/>
              <a:t>                != </a:t>
            </a:r>
            <a:r>
              <a:rPr lang="en-US" sz="1200" dirty="0" err="1"/>
              <a:t>PackageManager.</a:t>
            </a:r>
            <a:r>
              <a:rPr lang="en-US" sz="1200" b="1" i="1" dirty="0" err="1">
                <a:solidFill>
                  <a:srgbClr val="660E7A"/>
                </a:solidFill>
              </a:rPr>
              <a:t>PERMISSION_GRANTED</a:t>
            </a:r>
            <a:r>
              <a:rPr lang="en-US" sz="1200" dirty="0"/>
              <a:t>) {</a:t>
            </a:r>
            <a:br>
              <a:rPr lang="en-US" sz="1200" dirty="0"/>
            </a:br>
            <a:r>
              <a:rPr lang="en-US" sz="1200" dirty="0"/>
              <a:t>            </a:t>
            </a:r>
            <a:r>
              <a:rPr lang="en-US" sz="1200" dirty="0" err="1"/>
              <a:t>ActivityCompat.</a:t>
            </a:r>
            <a:r>
              <a:rPr lang="en-US" sz="1200" i="1" dirty="0" err="1"/>
              <a:t>requestPermissions</a:t>
            </a:r>
            <a:r>
              <a:rPr lang="en-US" sz="1200" dirty="0"/>
              <a:t>(</a:t>
            </a:r>
            <a:r>
              <a:rPr lang="en-US" sz="1200" b="1" dirty="0">
                <a:solidFill>
                  <a:srgbClr val="000080"/>
                </a:solidFill>
              </a:rPr>
              <a:t>this</a:t>
            </a:r>
            <a:r>
              <a:rPr lang="en-US" sz="1200" dirty="0"/>
              <a:t>,</a:t>
            </a:r>
            <a:br>
              <a:rPr lang="en-US" sz="1200" dirty="0"/>
            </a:br>
            <a:r>
              <a:rPr lang="en-US" sz="1200" dirty="0"/>
              <a:t>                    </a:t>
            </a:r>
            <a:r>
              <a:rPr lang="en-US" sz="1200" b="1" dirty="0">
                <a:solidFill>
                  <a:srgbClr val="000080"/>
                </a:solidFill>
              </a:rPr>
              <a:t>new </a:t>
            </a:r>
            <a:r>
              <a:rPr lang="en-US" sz="1200" dirty="0"/>
              <a:t>String[]{</a:t>
            </a:r>
            <a:r>
              <a:rPr lang="en-US" sz="1200" dirty="0" err="1"/>
              <a:t>android.Manifest.permission.</a:t>
            </a:r>
            <a:r>
              <a:rPr lang="en-US" sz="1200" b="1" i="1" dirty="0" err="1">
                <a:solidFill>
                  <a:srgbClr val="660E7A"/>
                </a:solidFill>
              </a:rPr>
              <a:t>ACCESS_COARSE_LOCATION</a:t>
            </a:r>
            <a:r>
              <a:rPr lang="en-US" sz="1200" dirty="0"/>
              <a:t>},</a:t>
            </a:r>
            <a:br>
              <a:rPr lang="en-US" sz="1200" dirty="0"/>
            </a:br>
            <a:r>
              <a:rPr lang="en-US" sz="1200" dirty="0"/>
              <a:t>                    </a:t>
            </a:r>
            <a:r>
              <a:rPr lang="en-US" sz="1200" b="1" dirty="0">
                <a:solidFill>
                  <a:srgbClr val="660E7A"/>
                </a:solidFill>
              </a:rPr>
              <a:t>REQUEST_</a:t>
            </a:r>
            <a:r>
              <a:rPr lang="en-US" sz="1200" dirty="0"/>
              <a:t> COARSE </a:t>
            </a:r>
            <a:r>
              <a:rPr lang="en-US" sz="1200" b="1" dirty="0">
                <a:solidFill>
                  <a:srgbClr val="660E7A"/>
                </a:solidFill>
              </a:rPr>
              <a:t>_ACCESS</a:t>
            </a:r>
            <a:r>
              <a:rPr lang="en-US" sz="1200" dirty="0"/>
              <a:t>);</a:t>
            </a:r>
            <a:br>
              <a:rPr lang="en-US" sz="1200" dirty="0"/>
            </a:br>
            <a:r>
              <a:rPr lang="en-US" sz="1200" dirty="0"/>
              <a:t>            </a:t>
            </a:r>
            <a:r>
              <a:rPr lang="en-US" sz="1200" b="1" dirty="0">
                <a:solidFill>
                  <a:srgbClr val="000080"/>
                </a:solidFill>
              </a:rPr>
              <a:t>return</a:t>
            </a:r>
            <a:r>
              <a:rPr lang="en-US" sz="1200" dirty="0"/>
              <a:t>;</a:t>
            </a:r>
            <a:br>
              <a:rPr lang="en-US" sz="1200" dirty="0"/>
            </a:br>
            <a:r>
              <a:rPr lang="en-US" sz="1200" dirty="0"/>
              <a:t>        }</a:t>
            </a:r>
            <a:r>
              <a:rPr lang="en-US" sz="1200" b="1" dirty="0">
                <a:solidFill>
                  <a:srgbClr val="000080"/>
                </a:solidFill>
              </a:rPr>
              <a:t>else</a:t>
            </a:r>
            <a:r>
              <a:rPr lang="en-US" sz="1200" dirty="0"/>
              <a:t>{</a:t>
            </a:r>
            <a:br>
              <a:rPr lang="en-US" sz="1200" dirty="0"/>
            </a:br>
            <a:r>
              <a:rPr lang="en-US" sz="1200" dirty="0"/>
              <a:t>            </a:t>
            </a:r>
            <a:r>
              <a:rPr lang="en-US" sz="1200" b="1" dirty="0" err="1">
                <a:solidFill>
                  <a:srgbClr val="660E7A"/>
                </a:solidFill>
              </a:rPr>
              <a:t>permissionGranted</a:t>
            </a:r>
            <a:r>
              <a:rPr lang="en-US" sz="1200" b="1" dirty="0">
                <a:solidFill>
                  <a:srgbClr val="660E7A"/>
                </a:solidFill>
              </a:rPr>
              <a:t> </a:t>
            </a:r>
            <a:r>
              <a:rPr lang="en-US" sz="1200" dirty="0"/>
              <a:t>= </a:t>
            </a:r>
            <a:r>
              <a:rPr lang="en-US" sz="1200" b="1" dirty="0">
                <a:solidFill>
                  <a:srgbClr val="000080"/>
                </a:solidFill>
              </a:rPr>
              <a:t>true</a:t>
            </a:r>
            <a:r>
              <a:rPr lang="en-US" sz="1200" dirty="0"/>
              <a:t>;</a:t>
            </a:r>
            <a:br>
              <a:rPr lang="en-US" sz="1200" dirty="0"/>
            </a:br>
            <a:r>
              <a:rPr lang="en-US" sz="1200" dirty="0"/>
              <a:t>        }</a:t>
            </a:r>
            <a:br>
              <a:rPr lang="en-US" sz="1200" dirty="0"/>
            </a:br>
            <a:r>
              <a:rPr lang="en-US" sz="1200" dirty="0"/>
              <a:t>        </a:t>
            </a:r>
            <a:r>
              <a:rPr lang="en-US" sz="1200" b="1" dirty="0">
                <a:solidFill>
                  <a:srgbClr val="000080"/>
                </a:solidFill>
              </a:rPr>
              <a:t>if</a:t>
            </a:r>
            <a:r>
              <a:rPr lang="en-US" sz="1200" dirty="0"/>
              <a:t>(</a:t>
            </a:r>
            <a:r>
              <a:rPr lang="en-US" sz="1200" b="1" dirty="0" err="1">
                <a:solidFill>
                  <a:srgbClr val="660E7A"/>
                </a:solidFill>
              </a:rPr>
              <a:t>permissionGranted</a:t>
            </a:r>
            <a:r>
              <a:rPr lang="en-US" sz="1200" dirty="0"/>
              <a:t>) {</a:t>
            </a:r>
            <a:br>
              <a:rPr lang="en-US" sz="1200" dirty="0"/>
            </a:br>
            <a:r>
              <a:rPr lang="en-US" sz="1200" dirty="0"/>
              <a:t>            </a:t>
            </a:r>
            <a:r>
              <a:rPr lang="en-US" sz="1200" b="1" dirty="0" err="1">
                <a:solidFill>
                  <a:srgbClr val="660E7A"/>
                </a:solidFill>
              </a:rPr>
              <a:t>lm</a:t>
            </a:r>
            <a:r>
              <a:rPr lang="en-US" sz="1200" dirty="0" err="1"/>
              <a:t>.removeUpdates</a:t>
            </a:r>
            <a:r>
              <a:rPr lang="en-US" sz="1200" dirty="0"/>
              <a:t>(</a:t>
            </a:r>
            <a:r>
              <a:rPr lang="en-US" sz="1200" b="1" dirty="0" err="1">
                <a:solidFill>
                  <a:srgbClr val="660E7A"/>
                </a:solidFill>
              </a:rPr>
              <a:t>locationListener</a:t>
            </a:r>
            <a:r>
              <a:rPr lang="en-US" sz="1200" dirty="0"/>
              <a:t>);</a:t>
            </a:r>
            <a:br>
              <a:rPr lang="en-US" sz="1200" dirty="0"/>
            </a:br>
            <a:r>
              <a:rPr lang="en-US" sz="1200" dirty="0"/>
              <a:t>        }</a:t>
            </a:r>
            <a:br>
              <a:rPr lang="en-US" sz="1200" dirty="0"/>
            </a:br>
            <a:r>
              <a:rPr lang="en-US" sz="1200" dirty="0"/>
              <a:t>    }</a:t>
            </a:r>
            <a:br>
              <a:rPr lang="en-US" sz="1200" dirty="0"/>
            </a:br>
            <a:br>
              <a:rPr lang="en-US" sz="1200" dirty="0"/>
            </a:br>
            <a:r>
              <a:rPr lang="en-US" sz="1200" dirty="0"/>
              <a:t>    </a:t>
            </a:r>
            <a:r>
              <a:rPr lang="en-US" sz="1200" dirty="0">
                <a:solidFill>
                  <a:srgbClr val="808000"/>
                </a:solidFill>
              </a:rPr>
              <a:t>@Override</a:t>
            </a:r>
            <a:br>
              <a:rPr lang="en-US" sz="1200" dirty="0">
                <a:solidFill>
                  <a:srgbClr val="808000"/>
                </a:solidFill>
              </a:rPr>
            </a:br>
            <a:r>
              <a:rPr lang="en-US" sz="1200" dirty="0">
                <a:solidFill>
                  <a:srgbClr val="808000"/>
                </a:solidFill>
              </a:rPr>
              <a:t>    </a:t>
            </a:r>
            <a:r>
              <a:rPr lang="en-US" sz="1200" b="1" dirty="0">
                <a:solidFill>
                  <a:srgbClr val="000080"/>
                </a:solidFill>
              </a:rPr>
              <a:t>public void </a:t>
            </a:r>
            <a:r>
              <a:rPr lang="en-US" sz="1200" dirty="0" err="1"/>
              <a:t>onRequestPermissionsResult</a:t>
            </a:r>
            <a:r>
              <a:rPr lang="en-US" sz="1200" dirty="0"/>
              <a:t>(</a:t>
            </a:r>
            <a:r>
              <a:rPr lang="en-US" sz="1200" b="1" dirty="0">
                <a:solidFill>
                  <a:srgbClr val="000080"/>
                </a:solidFill>
              </a:rPr>
              <a:t>int </a:t>
            </a:r>
            <a:r>
              <a:rPr lang="en-US" sz="1200" dirty="0" err="1"/>
              <a:t>requestCode</a:t>
            </a:r>
            <a:r>
              <a:rPr lang="en-US" sz="1200" dirty="0"/>
              <a:t>, String[] permissions, </a:t>
            </a:r>
            <a:r>
              <a:rPr lang="en-US" sz="1200" b="1" dirty="0">
                <a:solidFill>
                  <a:srgbClr val="000080"/>
                </a:solidFill>
              </a:rPr>
              <a:t>int</a:t>
            </a:r>
            <a:r>
              <a:rPr lang="en-US" sz="1200" dirty="0"/>
              <a:t>[] </a:t>
            </a:r>
            <a:r>
              <a:rPr lang="en-US" sz="1200" dirty="0" err="1"/>
              <a:t>grantResults</a:t>
            </a:r>
            <a:r>
              <a:rPr lang="en-US" sz="1200" dirty="0"/>
              <a:t>) {</a:t>
            </a:r>
            <a:br>
              <a:rPr lang="en-US" sz="1200" dirty="0"/>
            </a:br>
            <a:r>
              <a:rPr lang="en-US" sz="1200" dirty="0"/>
              <a:t>        </a:t>
            </a:r>
            <a:r>
              <a:rPr lang="en-US" sz="1200" b="1" dirty="0">
                <a:solidFill>
                  <a:srgbClr val="000080"/>
                </a:solidFill>
              </a:rPr>
              <a:t>switch </a:t>
            </a:r>
            <a:r>
              <a:rPr lang="en-US" sz="1200" dirty="0"/>
              <a:t>(</a:t>
            </a:r>
            <a:r>
              <a:rPr lang="en-US" sz="1200" dirty="0" err="1"/>
              <a:t>requestCode</a:t>
            </a:r>
            <a:r>
              <a:rPr lang="en-US" sz="1200" dirty="0"/>
              <a:t>) {</a:t>
            </a:r>
            <a:br>
              <a:rPr lang="en-US" sz="1200" dirty="0"/>
            </a:br>
            <a:r>
              <a:rPr lang="en-US" sz="1200" dirty="0"/>
              <a:t>            </a:t>
            </a:r>
            <a:r>
              <a:rPr lang="en-US" sz="1200" b="1" dirty="0">
                <a:solidFill>
                  <a:srgbClr val="000080"/>
                </a:solidFill>
              </a:rPr>
              <a:t>case </a:t>
            </a:r>
            <a:r>
              <a:rPr lang="en-US" sz="1200" b="1" dirty="0">
                <a:solidFill>
                  <a:srgbClr val="660E7A"/>
                </a:solidFill>
              </a:rPr>
              <a:t>REQUEST_</a:t>
            </a:r>
            <a:r>
              <a:rPr lang="en-US" sz="1200" dirty="0"/>
              <a:t> COARSE </a:t>
            </a:r>
            <a:r>
              <a:rPr lang="en-US" sz="1200" b="1" dirty="0">
                <a:solidFill>
                  <a:srgbClr val="660E7A"/>
                </a:solidFill>
              </a:rPr>
              <a:t>_ACCESS</a:t>
            </a:r>
            <a:r>
              <a:rPr lang="en-US" sz="1200" dirty="0"/>
              <a:t>:</a:t>
            </a:r>
            <a:br>
              <a:rPr lang="en-US" sz="1200" dirty="0"/>
            </a:br>
            <a:r>
              <a:rPr lang="en-US" sz="1200" dirty="0"/>
              <a:t>                </a:t>
            </a:r>
            <a:r>
              <a:rPr lang="en-US" sz="1200" b="1" dirty="0">
                <a:solidFill>
                  <a:srgbClr val="000080"/>
                </a:solidFill>
              </a:rPr>
              <a:t>if </a:t>
            </a:r>
            <a:r>
              <a:rPr lang="en-US" sz="1200" dirty="0"/>
              <a:t>(</a:t>
            </a:r>
            <a:r>
              <a:rPr lang="en-US" sz="1200" dirty="0" err="1"/>
              <a:t>grantResults</a:t>
            </a:r>
            <a:r>
              <a:rPr lang="en-US" sz="1200" dirty="0"/>
              <a:t>[</a:t>
            </a:r>
            <a:r>
              <a:rPr lang="en-US" sz="1200" dirty="0">
                <a:solidFill>
                  <a:srgbClr val="0000FF"/>
                </a:solidFill>
              </a:rPr>
              <a:t>0</a:t>
            </a:r>
            <a:r>
              <a:rPr lang="en-US" sz="1200" dirty="0"/>
              <a:t>] == </a:t>
            </a:r>
            <a:r>
              <a:rPr lang="en-US" sz="1200" dirty="0" err="1"/>
              <a:t>PackageManager.</a:t>
            </a:r>
            <a:r>
              <a:rPr lang="en-US" sz="1200" b="1" i="1" dirty="0" err="1">
                <a:solidFill>
                  <a:srgbClr val="660E7A"/>
                </a:solidFill>
              </a:rPr>
              <a:t>PERMISSION_GRANTED</a:t>
            </a:r>
            <a:r>
              <a:rPr lang="en-US" sz="1200" dirty="0"/>
              <a:t>) {</a:t>
            </a:r>
            <a:br>
              <a:rPr lang="en-US" sz="1200" dirty="0"/>
            </a:br>
            <a:r>
              <a:rPr lang="en-US" sz="1200" dirty="0"/>
              <a:t>                    </a:t>
            </a:r>
            <a:r>
              <a:rPr lang="en-US" sz="1200" b="1" dirty="0" err="1">
                <a:solidFill>
                  <a:srgbClr val="660E7A"/>
                </a:solidFill>
              </a:rPr>
              <a:t>permissionGranted</a:t>
            </a:r>
            <a:r>
              <a:rPr lang="en-US" sz="1200" b="1" dirty="0">
                <a:solidFill>
                  <a:srgbClr val="660E7A"/>
                </a:solidFill>
              </a:rPr>
              <a:t> </a:t>
            </a:r>
            <a:r>
              <a:rPr lang="en-US" sz="1200" dirty="0"/>
              <a:t>= </a:t>
            </a:r>
            <a:r>
              <a:rPr lang="en-US" sz="1200" b="1" dirty="0">
                <a:solidFill>
                  <a:srgbClr val="000080"/>
                </a:solidFill>
              </a:rPr>
              <a:t>true</a:t>
            </a:r>
            <a:r>
              <a:rPr lang="en-US" sz="1200" dirty="0"/>
              <a:t>;</a:t>
            </a:r>
            <a:br>
              <a:rPr lang="en-US" sz="1200" dirty="0"/>
            </a:br>
            <a:r>
              <a:rPr lang="en-US" sz="1200" dirty="0"/>
              <a:t>                } </a:t>
            </a:r>
            <a:r>
              <a:rPr lang="en-US" sz="1200" b="1" dirty="0">
                <a:solidFill>
                  <a:srgbClr val="000080"/>
                </a:solidFill>
              </a:rPr>
              <a:t>else </a:t>
            </a:r>
            <a:r>
              <a:rPr lang="en-US" sz="1200" dirty="0"/>
              <a:t>{</a:t>
            </a:r>
            <a:br>
              <a:rPr lang="en-US" sz="1200" dirty="0"/>
            </a:br>
            <a:r>
              <a:rPr lang="en-US" sz="1200" dirty="0"/>
              <a:t>                    </a:t>
            </a:r>
            <a:r>
              <a:rPr lang="en-US" sz="1200" b="1" dirty="0" err="1">
                <a:solidFill>
                  <a:srgbClr val="660E7A"/>
                </a:solidFill>
              </a:rPr>
              <a:t>permissionGranted</a:t>
            </a:r>
            <a:r>
              <a:rPr lang="en-US" sz="1200" b="1" dirty="0">
                <a:solidFill>
                  <a:srgbClr val="660E7A"/>
                </a:solidFill>
              </a:rPr>
              <a:t> </a:t>
            </a:r>
            <a:r>
              <a:rPr lang="en-US" sz="1200" dirty="0"/>
              <a:t>= </a:t>
            </a:r>
            <a:r>
              <a:rPr lang="en-US" sz="1200" b="1" dirty="0">
                <a:solidFill>
                  <a:srgbClr val="000080"/>
                </a:solidFill>
              </a:rPr>
              <a:t>false</a:t>
            </a:r>
            <a:r>
              <a:rPr lang="en-US" sz="1200" dirty="0"/>
              <a:t>;</a:t>
            </a:r>
            <a:br>
              <a:rPr lang="en-US" sz="1200" dirty="0"/>
            </a:br>
            <a:r>
              <a:rPr lang="en-US" sz="1200" dirty="0"/>
              <a:t>                }</a:t>
            </a:r>
            <a:br>
              <a:rPr lang="en-US" sz="1200" dirty="0"/>
            </a:br>
            <a:r>
              <a:rPr lang="en-US" sz="1200" dirty="0"/>
              <a:t>                </a:t>
            </a:r>
            <a:r>
              <a:rPr lang="en-US" sz="1200" b="1" dirty="0">
                <a:solidFill>
                  <a:srgbClr val="000080"/>
                </a:solidFill>
              </a:rPr>
              <a:t>break</a:t>
            </a:r>
            <a:r>
              <a:rPr lang="en-US" sz="1200" dirty="0"/>
              <a:t>;</a:t>
            </a:r>
            <a:br>
              <a:rPr lang="en-US" sz="1200" dirty="0"/>
            </a:br>
            <a:r>
              <a:rPr lang="en-US" sz="1200" dirty="0"/>
              <a:t>            </a:t>
            </a:r>
            <a:r>
              <a:rPr lang="en-US" sz="1200" b="1" dirty="0">
                <a:solidFill>
                  <a:srgbClr val="000080"/>
                </a:solidFill>
              </a:rPr>
              <a:t>default</a:t>
            </a:r>
            <a:r>
              <a:rPr lang="en-US" sz="1200" dirty="0"/>
              <a:t>:</a:t>
            </a:r>
            <a:br>
              <a:rPr lang="en-US" sz="1200" dirty="0"/>
            </a:br>
            <a:r>
              <a:rPr lang="en-US" sz="1200" dirty="0"/>
              <a:t>                </a:t>
            </a:r>
            <a:r>
              <a:rPr lang="en-US" sz="1200" b="1" dirty="0" err="1">
                <a:solidFill>
                  <a:srgbClr val="000080"/>
                </a:solidFill>
              </a:rPr>
              <a:t>super</a:t>
            </a:r>
            <a:r>
              <a:rPr lang="en-US" sz="1200" dirty="0" err="1"/>
              <a:t>.onRequestPermissionsResult</a:t>
            </a:r>
            <a:r>
              <a:rPr lang="en-US" sz="1200" dirty="0"/>
              <a:t>(</a:t>
            </a:r>
            <a:r>
              <a:rPr lang="en-US" sz="1200" dirty="0" err="1"/>
              <a:t>requestCode</a:t>
            </a:r>
            <a:r>
              <a:rPr lang="en-US" sz="1200" dirty="0"/>
              <a:t>, permissions, </a:t>
            </a:r>
            <a:r>
              <a:rPr lang="en-US" sz="1200" dirty="0" err="1"/>
              <a:t>grantResults</a:t>
            </a:r>
            <a:r>
              <a:rPr lang="en-US" sz="1200" dirty="0"/>
              <a:t>);</a:t>
            </a:r>
            <a:br>
              <a:rPr lang="en-US" sz="1200" dirty="0"/>
            </a:br>
            <a:r>
              <a:rPr lang="en-US" sz="1200" dirty="0"/>
              <a:t>        }</a:t>
            </a:r>
            <a:br>
              <a:rPr lang="en-US" sz="1200" dirty="0"/>
            </a:br>
            <a:r>
              <a:rPr lang="en-US" sz="1200" dirty="0"/>
              <a:t>    }</a:t>
            </a:r>
          </a:p>
        </p:txBody>
      </p:sp>
    </p:spTree>
    <p:extLst>
      <p:ext uri="{BB962C8B-B14F-4D97-AF65-F5344CB8AC3E}">
        <p14:creationId xmlns:p14="http://schemas.microsoft.com/office/powerpoint/2010/main" val="14079909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Date Placeholder 1">
            <a:extLst>
              <a:ext uri="{FF2B5EF4-FFF2-40B4-BE49-F238E27FC236}">
                <a16:creationId xmlns:a16="http://schemas.microsoft.com/office/drawing/2014/main" id="{187AC633-337D-7647-90AD-B8B1D5B7DD7C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032AE29C-37EF-E449-A0CF-B473CFDA0127}" type="datetime1">
              <a:rPr lang="en-US" altLang="en-US" smtClean="0">
                <a:latin typeface="Garamond" panose="02020404030301010803" pitchFamily="18" charset="0"/>
              </a:rPr>
              <a:pPr/>
              <a:t>3/10/21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17410" name="Footer Placeholder 2">
            <a:extLst>
              <a:ext uri="{FF2B5EF4-FFF2-40B4-BE49-F238E27FC236}">
                <a16:creationId xmlns:a16="http://schemas.microsoft.com/office/drawing/2014/main" id="{314CF3E8-66DE-8546-B7C5-6FECA183B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>
                <a:latin typeface="Garamond" panose="02020404030301010803" pitchFamily="18" charset="0"/>
              </a:rPr>
              <a:t>CIS 470: Mobile App Development</a:t>
            </a:r>
          </a:p>
        </p:txBody>
      </p:sp>
      <p:sp>
        <p:nvSpPr>
          <p:cNvPr id="17411" name="Slide Number Placeholder 3">
            <a:extLst>
              <a:ext uri="{FF2B5EF4-FFF2-40B4-BE49-F238E27FC236}">
                <a16:creationId xmlns:a16="http://schemas.microsoft.com/office/drawing/2014/main" id="{42D3AC99-9856-1243-99D2-54E6E0DBC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99040B44-5EE5-4840-8A59-3E59CA4694DE}" type="slidenum">
              <a:rPr lang="en-US" altLang="en-US" smtClean="0">
                <a:latin typeface="Garamond" panose="02020404030301010803" pitchFamily="18" charset="0"/>
              </a:rPr>
              <a:pPr/>
              <a:t>16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6FB418D-28CF-6641-9580-DDA8F475322D}"/>
              </a:ext>
            </a:extLst>
          </p:cNvPr>
          <p:cNvSpPr/>
          <p:nvPr/>
        </p:nvSpPr>
        <p:spPr>
          <a:xfrm>
            <a:off x="565080" y="376040"/>
            <a:ext cx="8121720" cy="5262979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1200" dirty="0"/>
              <a:t> </a:t>
            </a:r>
            <a:r>
              <a:rPr lang="en-US" sz="1200" b="1" dirty="0">
                <a:solidFill>
                  <a:srgbClr val="000080"/>
                </a:solidFill>
              </a:rPr>
              <a:t>private class </a:t>
            </a:r>
            <a:r>
              <a:rPr lang="en-US" sz="1200" dirty="0" err="1"/>
              <a:t>MyLocationListener</a:t>
            </a:r>
            <a:r>
              <a:rPr lang="en-US" sz="1200" dirty="0"/>
              <a:t> </a:t>
            </a:r>
            <a:r>
              <a:rPr lang="en-US" sz="1200" b="1" dirty="0">
                <a:solidFill>
                  <a:srgbClr val="000080"/>
                </a:solidFill>
              </a:rPr>
              <a:t>implements </a:t>
            </a:r>
            <a:r>
              <a:rPr lang="en-US" sz="1200" dirty="0" err="1"/>
              <a:t>LocationListener</a:t>
            </a:r>
            <a:br>
              <a:rPr lang="en-US" sz="1200" dirty="0"/>
            </a:br>
            <a:r>
              <a:rPr lang="en-US" sz="1200" dirty="0"/>
              <a:t>    {</a:t>
            </a:r>
            <a:br>
              <a:rPr lang="en-US" sz="1200" dirty="0"/>
            </a:br>
            <a:r>
              <a:rPr lang="en-US" sz="1200" dirty="0"/>
              <a:t>        </a:t>
            </a:r>
            <a:r>
              <a:rPr lang="en-US" sz="1200" b="1" dirty="0">
                <a:solidFill>
                  <a:srgbClr val="000080"/>
                </a:solidFill>
              </a:rPr>
              <a:t>public void </a:t>
            </a:r>
            <a:r>
              <a:rPr lang="en-US" sz="1200" dirty="0" err="1"/>
              <a:t>onLocationChanged</a:t>
            </a:r>
            <a:r>
              <a:rPr lang="en-US" sz="1200" dirty="0"/>
              <a:t>(Location </a:t>
            </a:r>
            <a:r>
              <a:rPr lang="en-US" sz="1200" dirty="0" err="1"/>
              <a:t>loc</a:t>
            </a:r>
            <a:r>
              <a:rPr lang="en-US" sz="1200" dirty="0"/>
              <a:t>) {</a:t>
            </a:r>
            <a:br>
              <a:rPr lang="en-US" sz="1200" dirty="0"/>
            </a:br>
            <a:r>
              <a:rPr lang="en-US" sz="1200" dirty="0"/>
              <a:t>            </a:t>
            </a:r>
            <a:r>
              <a:rPr lang="en-US" sz="1200" b="1" dirty="0">
                <a:solidFill>
                  <a:srgbClr val="000080"/>
                </a:solidFill>
              </a:rPr>
              <a:t>if </a:t>
            </a:r>
            <a:r>
              <a:rPr lang="en-US" sz="1200" dirty="0"/>
              <a:t>(</a:t>
            </a:r>
            <a:r>
              <a:rPr lang="en-US" sz="1200" dirty="0" err="1"/>
              <a:t>loc</a:t>
            </a:r>
            <a:r>
              <a:rPr lang="en-US" sz="1200" dirty="0"/>
              <a:t> != </a:t>
            </a:r>
            <a:r>
              <a:rPr lang="en-US" sz="1200" b="1" dirty="0">
                <a:solidFill>
                  <a:srgbClr val="000080"/>
                </a:solidFill>
              </a:rPr>
              <a:t>null</a:t>
            </a:r>
            <a:r>
              <a:rPr lang="en-US" sz="1200" dirty="0"/>
              <a:t>) {</a:t>
            </a:r>
            <a:br>
              <a:rPr lang="en-US" sz="1200" dirty="0"/>
            </a:br>
            <a:r>
              <a:rPr lang="en-US" sz="1200" dirty="0"/>
              <a:t>                </a:t>
            </a:r>
            <a:r>
              <a:rPr lang="en-US" sz="1200" dirty="0" err="1"/>
              <a:t>Toast.</a:t>
            </a:r>
            <a:r>
              <a:rPr lang="en-US" sz="1200" i="1" dirty="0" err="1"/>
              <a:t>makeText</a:t>
            </a:r>
            <a:r>
              <a:rPr lang="en-US" sz="1200" dirty="0"/>
              <a:t>(</a:t>
            </a:r>
            <a:r>
              <a:rPr lang="en-US" sz="1200" dirty="0" err="1"/>
              <a:t>getBaseContext</a:t>
            </a:r>
            <a:r>
              <a:rPr lang="en-US" sz="1200" dirty="0"/>
              <a:t>(),</a:t>
            </a:r>
            <a:br>
              <a:rPr lang="en-US" sz="1200" dirty="0"/>
            </a:br>
            <a:r>
              <a:rPr lang="en-US" sz="1200" dirty="0"/>
              <a:t>                        </a:t>
            </a:r>
            <a:r>
              <a:rPr lang="en-US" sz="1200" b="1" dirty="0">
                <a:solidFill>
                  <a:srgbClr val="008000"/>
                </a:solidFill>
              </a:rPr>
              <a:t>"Location changed : </a:t>
            </a:r>
            <a:r>
              <a:rPr lang="en-US" sz="1200" b="1" dirty="0" err="1">
                <a:solidFill>
                  <a:srgbClr val="008000"/>
                </a:solidFill>
              </a:rPr>
              <a:t>Lat</a:t>
            </a:r>
            <a:r>
              <a:rPr lang="en-US" sz="1200" b="1" dirty="0">
                <a:solidFill>
                  <a:srgbClr val="008000"/>
                </a:solidFill>
              </a:rPr>
              <a:t>: " </a:t>
            </a:r>
            <a:r>
              <a:rPr lang="en-US" sz="1200" dirty="0"/>
              <a:t>+ </a:t>
            </a:r>
            <a:r>
              <a:rPr lang="en-US" sz="1200" dirty="0" err="1"/>
              <a:t>loc.getLatitude</a:t>
            </a:r>
            <a:r>
              <a:rPr lang="en-US" sz="1200" dirty="0"/>
              <a:t>() +</a:t>
            </a:r>
            <a:br>
              <a:rPr lang="en-US" sz="1200" dirty="0"/>
            </a:br>
            <a:r>
              <a:rPr lang="en-US" sz="1200" dirty="0"/>
              <a:t>                                </a:t>
            </a:r>
            <a:r>
              <a:rPr lang="en-US" sz="1200" b="1" dirty="0">
                <a:solidFill>
                  <a:srgbClr val="008000"/>
                </a:solidFill>
              </a:rPr>
              <a:t>" </a:t>
            </a:r>
            <a:r>
              <a:rPr lang="en-US" sz="1200" b="1" dirty="0" err="1">
                <a:solidFill>
                  <a:srgbClr val="008000"/>
                </a:solidFill>
              </a:rPr>
              <a:t>Lng</a:t>
            </a:r>
            <a:r>
              <a:rPr lang="en-US" sz="1200" b="1" dirty="0">
                <a:solidFill>
                  <a:srgbClr val="008000"/>
                </a:solidFill>
              </a:rPr>
              <a:t>: " </a:t>
            </a:r>
            <a:r>
              <a:rPr lang="en-US" sz="1200" dirty="0"/>
              <a:t>+ </a:t>
            </a:r>
            <a:r>
              <a:rPr lang="en-US" sz="1200" dirty="0" err="1"/>
              <a:t>loc.getLongitude</a:t>
            </a:r>
            <a:r>
              <a:rPr lang="en-US" sz="1200" dirty="0"/>
              <a:t>(),</a:t>
            </a:r>
            <a:br>
              <a:rPr lang="en-US" sz="1200" dirty="0"/>
            </a:br>
            <a:r>
              <a:rPr lang="en-US" sz="1200" dirty="0"/>
              <a:t>                        </a:t>
            </a:r>
            <a:r>
              <a:rPr lang="en-US" sz="1200" dirty="0" err="1"/>
              <a:t>Toast.</a:t>
            </a:r>
            <a:r>
              <a:rPr lang="en-US" sz="1200" b="1" i="1" dirty="0" err="1">
                <a:solidFill>
                  <a:srgbClr val="660E7A"/>
                </a:solidFill>
              </a:rPr>
              <a:t>LENGTH_SHORT</a:t>
            </a:r>
            <a:r>
              <a:rPr lang="en-US" sz="1200" dirty="0"/>
              <a:t>).show();</a:t>
            </a:r>
            <a:br>
              <a:rPr lang="en-US" sz="1200" dirty="0"/>
            </a:br>
            <a:r>
              <a:rPr lang="en-US" sz="1200" dirty="0"/>
              <a:t>                </a:t>
            </a:r>
            <a:r>
              <a:rPr lang="en-US" sz="1200" dirty="0" err="1"/>
              <a:t>LatLng</a:t>
            </a:r>
            <a:r>
              <a:rPr lang="en-US" sz="1200" dirty="0"/>
              <a:t> p = </a:t>
            </a:r>
            <a:r>
              <a:rPr lang="en-US" sz="1200" b="1" dirty="0">
                <a:solidFill>
                  <a:srgbClr val="000080"/>
                </a:solidFill>
              </a:rPr>
              <a:t>new </a:t>
            </a:r>
            <a:r>
              <a:rPr lang="en-US" sz="1200" dirty="0" err="1"/>
              <a:t>LatLng</a:t>
            </a:r>
            <a:r>
              <a:rPr lang="en-US" sz="1200" dirty="0"/>
              <a:t>(</a:t>
            </a:r>
            <a:br>
              <a:rPr lang="en-US" sz="1200" dirty="0"/>
            </a:br>
            <a:r>
              <a:rPr lang="en-US" sz="1200" dirty="0"/>
              <a:t>                        (</a:t>
            </a:r>
            <a:r>
              <a:rPr lang="en-US" sz="1200" b="1" dirty="0" err="1">
                <a:solidFill>
                  <a:srgbClr val="000080"/>
                </a:solidFill>
              </a:rPr>
              <a:t>int</a:t>
            </a:r>
            <a:r>
              <a:rPr lang="en-US" sz="1200" dirty="0"/>
              <a:t>) (</a:t>
            </a:r>
            <a:r>
              <a:rPr lang="en-US" sz="1200" dirty="0" err="1"/>
              <a:t>loc.getLatitude</a:t>
            </a:r>
            <a:r>
              <a:rPr lang="en-US" sz="1200" dirty="0"/>
              <a:t>()),</a:t>
            </a:r>
            <a:br>
              <a:rPr lang="en-US" sz="1200" dirty="0"/>
            </a:br>
            <a:r>
              <a:rPr lang="en-US" sz="1200" dirty="0"/>
              <a:t>                        (</a:t>
            </a:r>
            <a:r>
              <a:rPr lang="en-US" sz="1200" b="1" dirty="0" err="1">
                <a:solidFill>
                  <a:srgbClr val="000080"/>
                </a:solidFill>
              </a:rPr>
              <a:t>int</a:t>
            </a:r>
            <a:r>
              <a:rPr lang="en-US" sz="1200" dirty="0"/>
              <a:t>) (</a:t>
            </a:r>
            <a:r>
              <a:rPr lang="en-US" sz="1200" dirty="0" err="1"/>
              <a:t>loc.getLongitude</a:t>
            </a:r>
            <a:r>
              <a:rPr lang="en-US" sz="1200" dirty="0"/>
              <a:t>()));</a:t>
            </a:r>
            <a:br>
              <a:rPr lang="en-US" sz="1200" dirty="0"/>
            </a:br>
            <a:r>
              <a:rPr lang="en-US" sz="1200" dirty="0"/>
              <a:t>                </a:t>
            </a:r>
            <a:r>
              <a:rPr lang="en-US" sz="1200" b="1" dirty="0" err="1">
                <a:solidFill>
                  <a:srgbClr val="660E7A"/>
                </a:solidFill>
              </a:rPr>
              <a:t>mMap</a:t>
            </a:r>
            <a:r>
              <a:rPr lang="en-US" sz="1200" dirty="0" err="1"/>
              <a:t>.moveCamera</a:t>
            </a:r>
            <a:r>
              <a:rPr lang="en-US" sz="1200" dirty="0"/>
              <a:t>(</a:t>
            </a:r>
            <a:r>
              <a:rPr lang="en-US" sz="1200" dirty="0" err="1"/>
              <a:t>CameraUpdateFactory.</a:t>
            </a:r>
            <a:r>
              <a:rPr lang="en-US" sz="1200" i="1" dirty="0" err="1"/>
              <a:t>newLatLng</a:t>
            </a:r>
            <a:r>
              <a:rPr lang="en-US" sz="1200" dirty="0"/>
              <a:t>(p));</a:t>
            </a:r>
            <a:br>
              <a:rPr lang="en-US" sz="1200" dirty="0"/>
            </a:br>
            <a:r>
              <a:rPr lang="en-US" sz="1200" dirty="0"/>
              <a:t>                </a:t>
            </a:r>
            <a:r>
              <a:rPr lang="en-US" sz="1200" b="1" dirty="0" err="1">
                <a:solidFill>
                  <a:srgbClr val="660E7A"/>
                </a:solidFill>
              </a:rPr>
              <a:t>mMap</a:t>
            </a:r>
            <a:r>
              <a:rPr lang="en-US" sz="1200" dirty="0" err="1"/>
              <a:t>.animateCamera</a:t>
            </a:r>
            <a:r>
              <a:rPr lang="en-US" sz="1200" dirty="0"/>
              <a:t>(</a:t>
            </a:r>
            <a:r>
              <a:rPr lang="en-US" sz="1200" dirty="0" err="1"/>
              <a:t>CameraUpdateFactory.</a:t>
            </a:r>
            <a:r>
              <a:rPr lang="en-US" sz="1200" i="1" dirty="0" err="1"/>
              <a:t>zoomTo</a:t>
            </a:r>
            <a:r>
              <a:rPr lang="en-US" sz="1200" dirty="0"/>
              <a:t>(</a:t>
            </a:r>
            <a:r>
              <a:rPr lang="en-US" sz="1200" dirty="0">
                <a:solidFill>
                  <a:srgbClr val="0000FF"/>
                </a:solidFill>
              </a:rPr>
              <a:t>7</a:t>
            </a:r>
            <a:r>
              <a:rPr lang="en-US" sz="1200" dirty="0"/>
              <a:t>));</a:t>
            </a:r>
            <a:br>
              <a:rPr lang="en-US" sz="1200" dirty="0"/>
            </a:br>
            <a:r>
              <a:rPr lang="en-US" sz="1200" dirty="0"/>
              <a:t>            } </a:t>
            </a:r>
            <a:r>
              <a:rPr lang="en-US" sz="1200" b="1" dirty="0">
                <a:solidFill>
                  <a:srgbClr val="000080"/>
                </a:solidFill>
              </a:rPr>
              <a:t>else </a:t>
            </a:r>
            <a:r>
              <a:rPr lang="en-US" sz="1200" dirty="0"/>
              <a:t>{</a:t>
            </a:r>
            <a:br>
              <a:rPr lang="en-US" sz="1200" dirty="0"/>
            </a:br>
            <a:r>
              <a:rPr lang="en-US" sz="1200" dirty="0"/>
              <a:t>                </a:t>
            </a:r>
            <a:r>
              <a:rPr lang="en-US" sz="1200" dirty="0" err="1"/>
              <a:t>System.</a:t>
            </a:r>
            <a:r>
              <a:rPr lang="en-US" sz="1200" b="1" i="1" dirty="0" err="1">
                <a:solidFill>
                  <a:srgbClr val="660E7A"/>
                </a:solidFill>
              </a:rPr>
              <a:t>out</a:t>
            </a:r>
            <a:r>
              <a:rPr lang="en-US" sz="1200" dirty="0" err="1"/>
              <a:t>.println</a:t>
            </a:r>
            <a:r>
              <a:rPr lang="en-US" sz="1200" dirty="0"/>
              <a:t>(</a:t>
            </a:r>
            <a:r>
              <a:rPr lang="en-US" sz="1200" b="1" dirty="0">
                <a:solidFill>
                  <a:srgbClr val="008000"/>
                </a:solidFill>
              </a:rPr>
              <a:t>"</a:t>
            </a:r>
            <a:r>
              <a:rPr lang="en-US" sz="1200" b="1" dirty="0" err="1">
                <a:solidFill>
                  <a:srgbClr val="008000"/>
                </a:solidFill>
              </a:rPr>
              <a:t>loc</a:t>
            </a:r>
            <a:r>
              <a:rPr lang="en-US" sz="1200" b="1" dirty="0">
                <a:solidFill>
                  <a:srgbClr val="008000"/>
                </a:solidFill>
              </a:rPr>
              <a:t> is null"</a:t>
            </a:r>
            <a:r>
              <a:rPr lang="en-US" sz="1200" dirty="0"/>
              <a:t>);</a:t>
            </a:r>
            <a:br>
              <a:rPr lang="en-US" sz="1200" dirty="0"/>
            </a:br>
            <a:r>
              <a:rPr lang="en-US" sz="1200" dirty="0"/>
              <a:t>            }</a:t>
            </a:r>
            <a:br>
              <a:rPr lang="en-US" sz="1200" dirty="0"/>
            </a:br>
            <a:br>
              <a:rPr lang="en-US" sz="1200" dirty="0"/>
            </a:br>
            <a:r>
              <a:rPr lang="en-US" sz="1200" dirty="0"/>
              <a:t>            </a:t>
            </a:r>
            <a:r>
              <a:rPr lang="en-US" sz="1200" dirty="0" err="1"/>
              <a:t>Toast.</a:t>
            </a:r>
            <a:r>
              <a:rPr lang="en-US" sz="1200" i="1" dirty="0" err="1"/>
              <a:t>makeText</a:t>
            </a:r>
            <a:r>
              <a:rPr lang="en-US" sz="1200" dirty="0"/>
              <a:t>(</a:t>
            </a:r>
            <a:r>
              <a:rPr lang="en-US" sz="1200" dirty="0" err="1"/>
              <a:t>getBaseContext</a:t>
            </a:r>
            <a:r>
              <a:rPr lang="en-US" sz="1200" dirty="0"/>
              <a:t>(), </a:t>
            </a:r>
            <a:r>
              <a:rPr lang="en-US" sz="1200" b="1" dirty="0">
                <a:solidFill>
                  <a:srgbClr val="008000"/>
                </a:solidFill>
              </a:rPr>
              <a:t>"</a:t>
            </a:r>
            <a:r>
              <a:rPr lang="en-US" sz="1200" b="1" dirty="0" err="1">
                <a:solidFill>
                  <a:srgbClr val="008000"/>
                </a:solidFill>
              </a:rPr>
              <a:t>onLocation</a:t>
            </a:r>
            <a:r>
              <a:rPr lang="en-US" sz="1200" b="1" dirty="0">
                <a:solidFill>
                  <a:srgbClr val="008000"/>
                </a:solidFill>
              </a:rPr>
              <a:t>"</a:t>
            </a:r>
            <a:r>
              <a:rPr lang="en-US" sz="1200" dirty="0"/>
              <a:t>+</a:t>
            </a:r>
            <a:r>
              <a:rPr lang="en-US" sz="1200" dirty="0" err="1"/>
              <a:t>loc</a:t>
            </a:r>
            <a:r>
              <a:rPr lang="en-US" sz="1200" dirty="0"/>
              <a:t>, </a:t>
            </a:r>
            <a:r>
              <a:rPr lang="en-US" sz="1200" dirty="0" err="1"/>
              <a:t>Toast.</a:t>
            </a:r>
            <a:r>
              <a:rPr lang="en-US" sz="1200" b="1" i="1" dirty="0" err="1">
                <a:solidFill>
                  <a:srgbClr val="660E7A"/>
                </a:solidFill>
              </a:rPr>
              <a:t>LENGTH_SHORT</a:t>
            </a:r>
            <a:r>
              <a:rPr lang="en-US" sz="1200" dirty="0"/>
              <a:t>).show();</a:t>
            </a:r>
            <a:br>
              <a:rPr lang="en-US" sz="1200" dirty="0"/>
            </a:br>
            <a:r>
              <a:rPr lang="en-US" sz="1200" dirty="0"/>
              <a:t>        }</a:t>
            </a:r>
            <a:br>
              <a:rPr lang="en-US" sz="1200" dirty="0"/>
            </a:br>
            <a:r>
              <a:rPr lang="en-US" sz="1200" dirty="0"/>
              <a:t>        </a:t>
            </a:r>
            <a:r>
              <a:rPr lang="en-US" sz="1200" b="1" dirty="0">
                <a:solidFill>
                  <a:srgbClr val="000080"/>
                </a:solidFill>
              </a:rPr>
              <a:t>public void </a:t>
            </a:r>
            <a:r>
              <a:rPr lang="en-US" sz="1200" dirty="0" err="1"/>
              <a:t>onProviderDisabled</a:t>
            </a:r>
            <a:r>
              <a:rPr lang="en-US" sz="1200" dirty="0"/>
              <a:t>(String provider) {</a:t>
            </a:r>
            <a:br>
              <a:rPr lang="en-US" sz="1200" dirty="0"/>
            </a:br>
            <a:r>
              <a:rPr lang="en-US" sz="1200" dirty="0"/>
              <a:t>        }</a:t>
            </a:r>
            <a:br>
              <a:rPr lang="en-US" sz="1200" dirty="0"/>
            </a:br>
            <a:r>
              <a:rPr lang="en-US" sz="1200" dirty="0"/>
              <a:t>        </a:t>
            </a:r>
            <a:r>
              <a:rPr lang="en-US" sz="1200" b="1" dirty="0">
                <a:solidFill>
                  <a:srgbClr val="000080"/>
                </a:solidFill>
              </a:rPr>
              <a:t>public void </a:t>
            </a:r>
            <a:r>
              <a:rPr lang="en-US" sz="1200" dirty="0" err="1"/>
              <a:t>onProviderEnabled</a:t>
            </a:r>
            <a:r>
              <a:rPr lang="en-US" sz="1200" dirty="0"/>
              <a:t>(String provider) {</a:t>
            </a:r>
            <a:br>
              <a:rPr lang="en-US" sz="1200" dirty="0"/>
            </a:br>
            <a:r>
              <a:rPr lang="en-US" sz="1200" dirty="0"/>
              <a:t>        }</a:t>
            </a:r>
            <a:br>
              <a:rPr lang="en-US" sz="1200" dirty="0"/>
            </a:br>
            <a:r>
              <a:rPr lang="en-US" sz="1200" dirty="0"/>
              <a:t>        </a:t>
            </a:r>
            <a:r>
              <a:rPr lang="en-US" sz="1200" b="1" dirty="0">
                <a:solidFill>
                  <a:srgbClr val="000080"/>
                </a:solidFill>
              </a:rPr>
              <a:t>public void </a:t>
            </a:r>
            <a:r>
              <a:rPr lang="en-US" sz="1200" dirty="0" err="1"/>
              <a:t>onStatusChanged</a:t>
            </a:r>
            <a:r>
              <a:rPr lang="en-US" sz="1200" dirty="0"/>
              <a:t>(String provider, </a:t>
            </a:r>
            <a:r>
              <a:rPr lang="en-US" sz="1200" b="1" dirty="0" err="1">
                <a:solidFill>
                  <a:srgbClr val="000080"/>
                </a:solidFill>
              </a:rPr>
              <a:t>int</a:t>
            </a:r>
            <a:r>
              <a:rPr lang="en-US" sz="1200" b="1" dirty="0">
                <a:solidFill>
                  <a:srgbClr val="000080"/>
                </a:solidFill>
              </a:rPr>
              <a:t> </a:t>
            </a:r>
            <a:r>
              <a:rPr lang="en-US" sz="1200" dirty="0"/>
              <a:t>status,</a:t>
            </a:r>
            <a:br>
              <a:rPr lang="en-US" sz="1200" dirty="0"/>
            </a:br>
            <a:r>
              <a:rPr lang="en-US" sz="1200" dirty="0"/>
              <a:t>                                    Bundle extras) {</a:t>
            </a:r>
            <a:br>
              <a:rPr lang="en-US" sz="1200" dirty="0"/>
            </a:br>
            <a:r>
              <a:rPr lang="en-US" sz="1200" dirty="0"/>
              <a:t>        }</a:t>
            </a:r>
            <a:br>
              <a:rPr lang="en-US" sz="1200" dirty="0"/>
            </a:br>
            <a:r>
              <a:rPr lang="en-US" sz="1200" dirty="0"/>
              <a:t>    }</a:t>
            </a:r>
            <a:br>
              <a:rPr lang="en-US" sz="1200" dirty="0"/>
            </a:br>
            <a:r>
              <a:rPr lang="en-US" sz="12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584000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Date Placeholder 1">
            <a:extLst>
              <a:ext uri="{FF2B5EF4-FFF2-40B4-BE49-F238E27FC236}">
                <a16:creationId xmlns:a16="http://schemas.microsoft.com/office/drawing/2014/main" id="{187AC633-337D-7647-90AD-B8B1D5B7DD7C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032AE29C-37EF-E449-A0CF-B473CFDA0127}" type="datetime1">
              <a:rPr lang="en-US" altLang="en-US" smtClean="0">
                <a:latin typeface="Garamond" panose="02020404030301010803" pitchFamily="18" charset="0"/>
              </a:rPr>
              <a:pPr/>
              <a:t>3/10/21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17410" name="Footer Placeholder 2">
            <a:extLst>
              <a:ext uri="{FF2B5EF4-FFF2-40B4-BE49-F238E27FC236}">
                <a16:creationId xmlns:a16="http://schemas.microsoft.com/office/drawing/2014/main" id="{314CF3E8-66DE-8546-B7C5-6FECA183B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>
                <a:latin typeface="Garamond" panose="02020404030301010803" pitchFamily="18" charset="0"/>
              </a:rPr>
              <a:t>CIS 470: Mobile App Development</a:t>
            </a:r>
          </a:p>
        </p:txBody>
      </p:sp>
      <p:sp>
        <p:nvSpPr>
          <p:cNvPr id="17411" name="Slide Number Placeholder 3">
            <a:extLst>
              <a:ext uri="{FF2B5EF4-FFF2-40B4-BE49-F238E27FC236}">
                <a16:creationId xmlns:a16="http://schemas.microsoft.com/office/drawing/2014/main" id="{42D3AC99-9856-1243-99D2-54E6E0DBC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99040B44-5EE5-4840-8A59-3E59CA4694DE}" type="slidenum">
              <a:rPr lang="en-US" altLang="en-US" smtClean="0">
                <a:latin typeface="Garamond" panose="02020404030301010803" pitchFamily="18" charset="0"/>
              </a:rPr>
              <a:pPr/>
              <a:t>17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17412" name="Rectangle 2">
            <a:extLst>
              <a:ext uri="{FF2B5EF4-FFF2-40B4-BE49-F238E27FC236}">
                <a16:creationId xmlns:a16="http://schemas.microsoft.com/office/drawing/2014/main" id="{61FCE586-D65C-3E4A-9F69-AB5D292EA99A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77813"/>
            <a:ext cx="8229600" cy="763587"/>
          </a:xfrm>
        </p:spPr>
        <p:txBody>
          <a:bodyPr anchor="ctr"/>
          <a:lstStyle/>
          <a:p>
            <a:pPr eaLnBrk="1" hangingPunct="1"/>
            <a:r>
              <a:rPr lang="en-US" altLang="en-US" sz="3600" dirty="0"/>
              <a:t>Monitoring a Location</a:t>
            </a:r>
          </a:p>
        </p:txBody>
      </p:sp>
      <p:sp>
        <p:nvSpPr>
          <p:cNvPr id="17413" name="Rectangle 3">
            <a:extLst>
              <a:ext uri="{FF2B5EF4-FFF2-40B4-BE49-F238E27FC236}">
                <a16:creationId xmlns:a16="http://schemas.microsoft.com/office/drawing/2014/main" id="{5F43CAC6-5DC3-EC42-B937-EC25FB46107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123653"/>
            <a:ext cx="8296275" cy="1327863"/>
          </a:xfrm>
        </p:spPr>
        <p:txBody>
          <a:bodyPr/>
          <a:lstStyle/>
          <a:p>
            <a:r>
              <a:rPr lang="en-US" altLang="en-US" sz="2400" dirty="0">
                <a:cs typeface="ＭＳ Ｐゴシック" panose="020B0600070205080204" pitchFamily="34" charset="-128"/>
              </a:rPr>
              <a:t>Do something when the user (who carries the Android phone with the app) is getting close to a location using the </a:t>
            </a:r>
            <a:r>
              <a:rPr lang="en-US" altLang="en-US" sz="2400" dirty="0" err="1">
                <a:cs typeface="ＭＳ Ｐゴシック" panose="020B0600070205080204" pitchFamily="34" charset="-128"/>
              </a:rPr>
              <a:t>addProximityAlert</a:t>
            </a:r>
            <a:r>
              <a:rPr lang="en-US" altLang="en-US" sz="2400" dirty="0">
                <a:cs typeface="ＭＳ Ｐゴシック" panose="020B0600070205080204" pitchFamily="34" charset="-128"/>
              </a:rPr>
              <a:t>() method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BEDE39E-865A-E947-8072-A808DAB54884}"/>
              </a:ext>
            </a:extLst>
          </p:cNvPr>
          <p:cNvSpPr/>
          <p:nvPr/>
        </p:nvSpPr>
        <p:spPr>
          <a:xfrm>
            <a:off x="760233" y="2451516"/>
            <a:ext cx="7690207" cy="2800767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>
                <a:latin typeface="Times" pitchFamily="2" charset="0"/>
              </a:rPr>
              <a:t>import </a:t>
            </a:r>
            <a:r>
              <a:rPr lang="en-US" sz="1600" dirty="0" err="1">
                <a:latin typeface="Times" pitchFamily="2" charset="0"/>
              </a:rPr>
              <a:t>android.app.PendingIntent</a:t>
            </a:r>
            <a:r>
              <a:rPr lang="en-US" sz="1600" dirty="0">
                <a:latin typeface="Times" pitchFamily="2" charset="0"/>
              </a:rPr>
              <a:t>;</a:t>
            </a:r>
          </a:p>
          <a:p>
            <a:r>
              <a:rPr lang="en-US" sz="1600" dirty="0">
                <a:latin typeface="Times" pitchFamily="2" charset="0"/>
              </a:rPr>
              <a:t>import </a:t>
            </a:r>
            <a:r>
              <a:rPr lang="en-US" sz="1600" dirty="0" err="1">
                <a:latin typeface="Times" pitchFamily="2" charset="0"/>
              </a:rPr>
              <a:t>android.content.Intent</a:t>
            </a:r>
            <a:r>
              <a:rPr lang="en-US" sz="1600" dirty="0">
                <a:latin typeface="Times" pitchFamily="2" charset="0"/>
              </a:rPr>
              <a:t>;</a:t>
            </a:r>
          </a:p>
          <a:p>
            <a:r>
              <a:rPr lang="en-US" sz="1600" dirty="0">
                <a:latin typeface="Times" pitchFamily="2" charset="0"/>
              </a:rPr>
              <a:t>import </a:t>
            </a:r>
            <a:r>
              <a:rPr lang="en-US" sz="1600" dirty="0" err="1">
                <a:latin typeface="Times" pitchFamily="2" charset="0"/>
              </a:rPr>
              <a:t>android.net.Uri</a:t>
            </a:r>
            <a:r>
              <a:rPr lang="en-US" sz="1600" dirty="0">
                <a:latin typeface="Times" pitchFamily="2" charset="0"/>
              </a:rPr>
              <a:t>;</a:t>
            </a:r>
          </a:p>
          <a:p>
            <a:endParaRPr lang="en-US" sz="1600" dirty="0">
              <a:latin typeface="Times" pitchFamily="2" charset="0"/>
            </a:endParaRPr>
          </a:p>
          <a:p>
            <a:r>
              <a:rPr lang="en-US" sz="1600" dirty="0">
                <a:latin typeface="Times" pitchFamily="2" charset="0"/>
              </a:rPr>
              <a:t>//---use the </a:t>
            </a:r>
            <a:r>
              <a:rPr lang="en-US" sz="1600" dirty="0" err="1">
                <a:latin typeface="Times" pitchFamily="2" charset="0"/>
              </a:rPr>
              <a:t>LocationManager</a:t>
            </a:r>
            <a:r>
              <a:rPr lang="en-US" sz="1600" dirty="0">
                <a:latin typeface="Times" pitchFamily="2" charset="0"/>
              </a:rPr>
              <a:t> class to obtain locations data---</a:t>
            </a:r>
          </a:p>
          <a:p>
            <a:r>
              <a:rPr lang="en-US" sz="1600" dirty="0">
                <a:latin typeface="Times" pitchFamily="2" charset="0"/>
              </a:rPr>
              <a:t>lm = (</a:t>
            </a:r>
            <a:r>
              <a:rPr lang="en-US" sz="1600" dirty="0" err="1">
                <a:latin typeface="Times" pitchFamily="2" charset="0"/>
              </a:rPr>
              <a:t>LocationManager</a:t>
            </a:r>
            <a:r>
              <a:rPr lang="en-US" sz="1600" dirty="0">
                <a:latin typeface="Times" pitchFamily="2" charset="0"/>
              </a:rPr>
              <a:t>) </a:t>
            </a:r>
            <a:r>
              <a:rPr lang="en-US" sz="1600" dirty="0" err="1">
                <a:latin typeface="Times" pitchFamily="2" charset="0"/>
              </a:rPr>
              <a:t>getSystemService</a:t>
            </a:r>
            <a:r>
              <a:rPr lang="en-US" sz="1600" dirty="0">
                <a:latin typeface="Times" pitchFamily="2" charset="0"/>
              </a:rPr>
              <a:t>(</a:t>
            </a:r>
            <a:r>
              <a:rPr lang="en-US" sz="1600" dirty="0" err="1">
                <a:latin typeface="Times" pitchFamily="2" charset="0"/>
              </a:rPr>
              <a:t>Context.LOCATION_SERVICE</a:t>
            </a:r>
            <a:r>
              <a:rPr lang="en-US" sz="1600" dirty="0">
                <a:latin typeface="Times" pitchFamily="2" charset="0"/>
              </a:rPr>
              <a:t>);</a:t>
            </a:r>
          </a:p>
          <a:p>
            <a:r>
              <a:rPr lang="en-US" sz="1600" dirty="0">
                <a:latin typeface="Times" pitchFamily="2" charset="0"/>
              </a:rPr>
              <a:t>//---</a:t>
            </a:r>
            <a:r>
              <a:rPr lang="en-US" sz="1600" dirty="0" err="1">
                <a:latin typeface="Times" pitchFamily="2" charset="0"/>
              </a:rPr>
              <a:t>PendingIntent</a:t>
            </a:r>
            <a:r>
              <a:rPr lang="en-US" sz="1600" dirty="0">
                <a:latin typeface="Times" pitchFamily="2" charset="0"/>
              </a:rPr>
              <a:t> to launch activity if the user is within some locations---</a:t>
            </a:r>
          </a:p>
          <a:p>
            <a:r>
              <a:rPr lang="en-US" sz="1600" dirty="0" err="1">
                <a:latin typeface="Times" pitchFamily="2" charset="0"/>
              </a:rPr>
              <a:t>PendingIntent</a:t>
            </a:r>
            <a:r>
              <a:rPr lang="en-US" sz="1600" dirty="0">
                <a:latin typeface="Times" pitchFamily="2" charset="0"/>
              </a:rPr>
              <a:t> </a:t>
            </a:r>
            <a:r>
              <a:rPr lang="en-US" sz="1600" dirty="0" err="1">
                <a:latin typeface="Times" pitchFamily="2" charset="0"/>
              </a:rPr>
              <a:t>pendingIntent</a:t>
            </a:r>
            <a:r>
              <a:rPr lang="en-US" sz="1600" dirty="0">
                <a:latin typeface="Times" pitchFamily="2" charset="0"/>
              </a:rPr>
              <a:t> = </a:t>
            </a:r>
            <a:r>
              <a:rPr lang="en-US" sz="1600" dirty="0" err="1">
                <a:latin typeface="Times" pitchFamily="2" charset="0"/>
              </a:rPr>
              <a:t>PendingIntent.getActivity</a:t>
            </a:r>
            <a:r>
              <a:rPr lang="en-US" sz="1600" dirty="0">
                <a:latin typeface="Times" pitchFamily="2" charset="0"/>
              </a:rPr>
              <a:t>(this, 0, new</a:t>
            </a:r>
          </a:p>
          <a:p>
            <a:r>
              <a:rPr lang="en-US" sz="1600" dirty="0">
                <a:latin typeface="Times" pitchFamily="2" charset="0"/>
              </a:rPr>
              <a:t>	Intent(</a:t>
            </a:r>
            <a:r>
              <a:rPr lang="en-US" sz="1600" dirty="0" err="1">
                <a:latin typeface="Times" pitchFamily="2" charset="0"/>
              </a:rPr>
              <a:t>android.content.Intent.ACTION_VIEW</a:t>
            </a:r>
            <a:r>
              <a:rPr lang="en-US" sz="1600" dirty="0">
                <a:latin typeface="Times" pitchFamily="2" charset="0"/>
              </a:rPr>
              <a:t>,</a:t>
            </a:r>
          </a:p>
          <a:p>
            <a:r>
              <a:rPr lang="en-US" sz="1600" dirty="0">
                <a:latin typeface="Times" pitchFamily="2" charset="0"/>
              </a:rPr>
              <a:t>	</a:t>
            </a:r>
            <a:r>
              <a:rPr lang="en-US" sz="1600" dirty="0" err="1">
                <a:latin typeface="Times" pitchFamily="2" charset="0"/>
              </a:rPr>
              <a:t>Uri.parse</a:t>
            </a:r>
            <a:r>
              <a:rPr lang="en-US" sz="1600" dirty="0">
                <a:latin typeface="Times" pitchFamily="2" charset="0"/>
              </a:rPr>
              <a:t>("http://</a:t>
            </a:r>
            <a:r>
              <a:rPr lang="en-US" sz="1600" dirty="0" err="1">
                <a:latin typeface="Times" pitchFamily="2" charset="0"/>
              </a:rPr>
              <a:t>www.amazon.com</a:t>
            </a:r>
            <a:r>
              <a:rPr lang="en-US" sz="1600" dirty="0">
                <a:latin typeface="Times" pitchFamily="2" charset="0"/>
              </a:rPr>
              <a:t>")), 0);</a:t>
            </a:r>
          </a:p>
          <a:p>
            <a:r>
              <a:rPr lang="en-US" sz="1600" dirty="0" err="1">
                <a:latin typeface="Times" pitchFamily="2" charset="0"/>
              </a:rPr>
              <a:t>lm.addProximityAlert</a:t>
            </a:r>
            <a:r>
              <a:rPr lang="en-US" sz="1600" dirty="0">
                <a:latin typeface="Times" pitchFamily="2" charset="0"/>
              </a:rPr>
              <a:t>(37.422006, -122.084095, 5, -1, </a:t>
            </a:r>
            <a:r>
              <a:rPr lang="en-US" sz="1600" dirty="0" err="1">
                <a:latin typeface="Times" pitchFamily="2" charset="0"/>
              </a:rPr>
              <a:t>pendingIntent</a:t>
            </a:r>
            <a:r>
              <a:rPr lang="en-US" sz="1600" dirty="0">
                <a:latin typeface="Times" pitchFamily="2" charset="0"/>
              </a:rPr>
              <a:t>);</a:t>
            </a:r>
            <a:endParaRPr lang="en-US" sz="1600" dirty="0">
              <a:effectLst/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09701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Date Placeholder 1">
            <a:extLst>
              <a:ext uri="{FF2B5EF4-FFF2-40B4-BE49-F238E27FC236}">
                <a16:creationId xmlns:a16="http://schemas.microsoft.com/office/drawing/2014/main" id="{187AC633-337D-7647-90AD-B8B1D5B7DD7C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032AE29C-37EF-E449-A0CF-B473CFDA0127}" type="datetime1">
              <a:rPr lang="en-US" altLang="en-US" smtClean="0">
                <a:latin typeface="Garamond" panose="02020404030301010803" pitchFamily="18" charset="0"/>
              </a:rPr>
              <a:pPr/>
              <a:t>3/10/21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17410" name="Footer Placeholder 2">
            <a:extLst>
              <a:ext uri="{FF2B5EF4-FFF2-40B4-BE49-F238E27FC236}">
                <a16:creationId xmlns:a16="http://schemas.microsoft.com/office/drawing/2014/main" id="{314CF3E8-66DE-8546-B7C5-6FECA183B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>
                <a:latin typeface="Garamond" panose="02020404030301010803" pitchFamily="18" charset="0"/>
              </a:rPr>
              <a:t>CIS 470: Mobile App Development</a:t>
            </a:r>
          </a:p>
        </p:txBody>
      </p:sp>
      <p:sp>
        <p:nvSpPr>
          <p:cNvPr id="17411" name="Slide Number Placeholder 3">
            <a:extLst>
              <a:ext uri="{FF2B5EF4-FFF2-40B4-BE49-F238E27FC236}">
                <a16:creationId xmlns:a16="http://schemas.microsoft.com/office/drawing/2014/main" id="{42D3AC99-9856-1243-99D2-54E6E0DBC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99040B44-5EE5-4840-8A59-3E59CA4694DE}" type="slidenum">
              <a:rPr lang="en-US" altLang="en-US" smtClean="0">
                <a:latin typeface="Garamond" panose="02020404030301010803" pitchFamily="18" charset="0"/>
              </a:rPr>
              <a:pPr/>
              <a:t>18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17412" name="Rectangle 2">
            <a:extLst>
              <a:ext uri="{FF2B5EF4-FFF2-40B4-BE49-F238E27FC236}">
                <a16:creationId xmlns:a16="http://schemas.microsoft.com/office/drawing/2014/main" id="{61FCE586-D65C-3E4A-9F69-AB5D292EA99A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77813"/>
            <a:ext cx="8229600" cy="763587"/>
          </a:xfrm>
        </p:spPr>
        <p:txBody>
          <a:bodyPr anchor="ctr"/>
          <a:lstStyle/>
          <a:p>
            <a:pPr eaLnBrk="1" hangingPunct="1"/>
            <a:r>
              <a:rPr lang="en-US" altLang="zh-CN" sz="3600" dirty="0"/>
              <a:t>Homework</a:t>
            </a:r>
            <a:r>
              <a:rPr lang="zh-CN" altLang="en-US" sz="3600" dirty="0"/>
              <a:t> </a:t>
            </a:r>
            <a:r>
              <a:rPr lang="en-US" altLang="zh-CN" sz="3600"/>
              <a:t>#16</a:t>
            </a:r>
            <a:endParaRPr lang="en-US" altLang="en-US" sz="3600" dirty="0"/>
          </a:p>
        </p:txBody>
      </p:sp>
      <p:sp>
        <p:nvSpPr>
          <p:cNvPr id="17413" name="Rectangle 3">
            <a:extLst>
              <a:ext uri="{FF2B5EF4-FFF2-40B4-BE49-F238E27FC236}">
                <a16:creationId xmlns:a16="http://schemas.microsoft.com/office/drawing/2014/main" id="{5F43CAC6-5DC3-EC42-B937-EC25FB46107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250950"/>
            <a:ext cx="8296275" cy="5062538"/>
          </a:xfrm>
        </p:spPr>
        <p:txBody>
          <a:bodyPr/>
          <a:lstStyle/>
          <a:p>
            <a:r>
              <a:rPr lang="en-US" altLang="en-US" sz="2400" dirty="0">
                <a:cs typeface="ＭＳ Ｐゴシック" panose="020B0600070205080204" pitchFamily="34" charset="-128"/>
              </a:rPr>
              <a:t>Refactor the first demo app (LBS):</a:t>
            </a:r>
          </a:p>
          <a:p>
            <a:pPr lvl="1"/>
            <a:r>
              <a:rPr lang="en-US" altLang="en-US" sz="2000" dirty="0">
                <a:cs typeface="ＭＳ Ｐゴシック" panose="020B0600070205080204" pitchFamily="34" charset="-128"/>
              </a:rPr>
              <a:t>Add two buttons for the map view and satellite view</a:t>
            </a:r>
          </a:p>
          <a:p>
            <a:pPr lvl="1"/>
            <a:r>
              <a:rPr lang="en-US" altLang="en-US" sz="2000" dirty="0">
                <a:cs typeface="ＭＳ Ｐゴシック" panose="020B0600070205080204" pitchFamily="34" charset="-128"/>
              </a:rPr>
              <a:t>Add another button for displaying current location</a:t>
            </a:r>
          </a:p>
          <a:p>
            <a:pPr lvl="1"/>
            <a:r>
              <a:rPr lang="en-US" altLang="en-US" sz="2000" dirty="0">
                <a:cs typeface="ＭＳ Ｐゴシック" panose="020B0600070205080204" pitchFamily="34" charset="-128"/>
              </a:rPr>
              <a:t>When clicking a location on the map, add a marker and move the camera to that location</a:t>
            </a:r>
          </a:p>
          <a:p>
            <a:pPr lvl="1"/>
            <a:r>
              <a:rPr lang="en-US" altLang="en-US" sz="2000" dirty="0">
                <a:cs typeface="ＭＳ Ｐゴシック" panose="020B0600070205080204" pitchFamily="34" charset="-128"/>
              </a:rPr>
              <a:t>Add a </a:t>
            </a:r>
            <a:r>
              <a:rPr lang="en-US" altLang="en-US" sz="2000" dirty="0" err="1">
                <a:cs typeface="ＭＳ Ｐゴシック" panose="020B0600070205080204" pitchFamily="34" charset="-128"/>
              </a:rPr>
              <a:t>EditText</a:t>
            </a:r>
            <a:r>
              <a:rPr lang="en-US" altLang="en-US" sz="2000" dirty="0">
                <a:cs typeface="ＭＳ Ｐゴシック" panose="020B0600070205080204" pitchFamily="34" charset="-128"/>
              </a:rPr>
              <a:t> view and a button such that when you enter a valid address, the camera will move to that location</a:t>
            </a:r>
          </a:p>
          <a:p>
            <a:pPr lvl="1"/>
            <a:endParaRPr lang="en-US" altLang="en-US" sz="2000" dirty="0">
              <a:cs typeface="ＭＳ Ｐゴシック" panose="020B0600070205080204" pitchFamily="34" charset="-128"/>
            </a:endParaRPr>
          </a:p>
          <a:p>
            <a:endParaRPr lang="en-US" altLang="en-US" sz="2400" dirty="0">
              <a:cs typeface="ＭＳ Ｐゴシック" panose="020B0600070205080204" pitchFamily="34" charset="-128"/>
            </a:endParaRPr>
          </a:p>
          <a:p>
            <a:endParaRPr lang="en-US" altLang="en-US" sz="1800" dirty="0">
              <a:cs typeface="ＭＳ Ｐゴシック" panose="020B0600070205080204" pitchFamily="34" charset="-128"/>
            </a:endParaRPr>
          </a:p>
          <a:p>
            <a:endParaRPr lang="en-US" altLang="en-US" sz="1400" dirty="0">
              <a:cs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116178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Date Placeholder 1">
            <a:extLst>
              <a:ext uri="{FF2B5EF4-FFF2-40B4-BE49-F238E27FC236}">
                <a16:creationId xmlns:a16="http://schemas.microsoft.com/office/drawing/2014/main" id="{187AC633-337D-7647-90AD-B8B1D5B7DD7C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032AE29C-37EF-E449-A0CF-B473CFDA0127}" type="datetime1">
              <a:rPr lang="en-US" altLang="en-US" smtClean="0">
                <a:latin typeface="Garamond" panose="02020404030301010803" pitchFamily="18" charset="0"/>
              </a:rPr>
              <a:pPr/>
              <a:t>3/10/21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17410" name="Footer Placeholder 2">
            <a:extLst>
              <a:ext uri="{FF2B5EF4-FFF2-40B4-BE49-F238E27FC236}">
                <a16:creationId xmlns:a16="http://schemas.microsoft.com/office/drawing/2014/main" id="{314CF3E8-66DE-8546-B7C5-6FECA183B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>
                <a:latin typeface="Garamond" panose="02020404030301010803" pitchFamily="18" charset="0"/>
              </a:rPr>
              <a:t>CIS 470: Mobile App Development</a:t>
            </a:r>
          </a:p>
        </p:txBody>
      </p:sp>
      <p:sp>
        <p:nvSpPr>
          <p:cNvPr id="17411" name="Slide Number Placeholder 3">
            <a:extLst>
              <a:ext uri="{FF2B5EF4-FFF2-40B4-BE49-F238E27FC236}">
                <a16:creationId xmlns:a16="http://schemas.microsoft.com/office/drawing/2014/main" id="{42D3AC99-9856-1243-99D2-54E6E0DBC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99040B44-5EE5-4840-8A59-3E59CA4694DE}" type="slidenum">
              <a:rPr lang="en-US" altLang="en-US" smtClean="0">
                <a:latin typeface="Garamond" panose="02020404030301010803" pitchFamily="18" charset="0"/>
              </a:rPr>
              <a:pPr/>
              <a:t>2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17412" name="Rectangle 2">
            <a:extLst>
              <a:ext uri="{FF2B5EF4-FFF2-40B4-BE49-F238E27FC236}">
                <a16:creationId xmlns:a16="http://schemas.microsoft.com/office/drawing/2014/main" id="{61FCE586-D65C-3E4A-9F69-AB5D292EA99A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77813"/>
            <a:ext cx="8229600" cy="763587"/>
          </a:xfrm>
        </p:spPr>
        <p:txBody>
          <a:bodyPr anchor="ctr"/>
          <a:lstStyle/>
          <a:p>
            <a:pPr eaLnBrk="1" hangingPunct="1"/>
            <a:r>
              <a:rPr lang="en-US" altLang="en-US" sz="3600" dirty="0"/>
              <a:t>Location-Based Services</a:t>
            </a:r>
          </a:p>
        </p:txBody>
      </p:sp>
      <p:sp>
        <p:nvSpPr>
          <p:cNvPr id="17413" name="Rectangle 3">
            <a:extLst>
              <a:ext uri="{FF2B5EF4-FFF2-40B4-BE49-F238E27FC236}">
                <a16:creationId xmlns:a16="http://schemas.microsoft.com/office/drawing/2014/main" id="{5F43CAC6-5DC3-EC42-B937-EC25FB46107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250950"/>
            <a:ext cx="8296275" cy="5062538"/>
          </a:xfrm>
        </p:spPr>
        <p:txBody>
          <a:bodyPr/>
          <a:lstStyle/>
          <a:p>
            <a:r>
              <a:rPr lang="en-US" sz="2400" dirty="0"/>
              <a:t>Displaying Google Maps in your Android application</a:t>
            </a:r>
          </a:p>
          <a:p>
            <a:r>
              <a:rPr lang="en-US" sz="2400" dirty="0"/>
              <a:t>Displaying zoom controls on the map</a:t>
            </a:r>
          </a:p>
          <a:p>
            <a:r>
              <a:rPr lang="en-US" sz="2400" dirty="0"/>
              <a:t>Switching between the different map views</a:t>
            </a:r>
          </a:p>
          <a:p>
            <a:r>
              <a:rPr lang="en-US" sz="2400" dirty="0"/>
              <a:t>Retrieving the address location touched on the map</a:t>
            </a:r>
          </a:p>
          <a:p>
            <a:r>
              <a:rPr lang="en-US" sz="2400" dirty="0"/>
              <a:t>Performing geocoding and reverse geocoding</a:t>
            </a:r>
          </a:p>
          <a:p>
            <a:r>
              <a:rPr lang="en-US" sz="2400" dirty="0"/>
              <a:t>Obtaining geographical data using GPS, Cell-ID, and </a:t>
            </a:r>
            <a:r>
              <a:rPr lang="en-US" sz="2400" dirty="0" err="1"/>
              <a:t>WiFi</a:t>
            </a:r>
            <a:r>
              <a:rPr lang="en-US" sz="2400" dirty="0"/>
              <a:t> triangulation</a:t>
            </a:r>
          </a:p>
          <a:p>
            <a:r>
              <a:rPr lang="en-US" sz="2400" dirty="0"/>
              <a:t>Monitoring for a location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8223274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Date Placeholder 1">
            <a:extLst>
              <a:ext uri="{FF2B5EF4-FFF2-40B4-BE49-F238E27FC236}">
                <a16:creationId xmlns:a16="http://schemas.microsoft.com/office/drawing/2014/main" id="{187AC633-337D-7647-90AD-B8B1D5B7DD7C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032AE29C-37EF-E449-A0CF-B473CFDA0127}" type="datetime1">
              <a:rPr lang="en-US" altLang="en-US" smtClean="0">
                <a:latin typeface="Garamond" panose="02020404030301010803" pitchFamily="18" charset="0"/>
              </a:rPr>
              <a:pPr/>
              <a:t>3/10/21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17410" name="Footer Placeholder 2">
            <a:extLst>
              <a:ext uri="{FF2B5EF4-FFF2-40B4-BE49-F238E27FC236}">
                <a16:creationId xmlns:a16="http://schemas.microsoft.com/office/drawing/2014/main" id="{314CF3E8-66DE-8546-B7C5-6FECA183B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>
                <a:latin typeface="Garamond" panose="02020404030301010803" pitchFamily="18" charset="0"/>
              </a:rPr>
              <a:t>CIS 470: Mobile App Development</a:t>
            </a:r>
          </a:p>
        </p:txBody>
      </p:sp>
      <p:sp>
        <p:nvSpPr>
          <p:cNvPr id="17411" name="Slide Number Placeholder 3">
            <a:extLst>
              <a:ext uri="{FF2B5EF4-FFF2-40B4-BE49-F238E27FC236}">
                <a16:creationId xmlns:a16="http://schemas.microsoft.com/office/drawing/2014/main" id="{42D3AC99-9856-1243-99D2-54E6E0DBC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99040B44-5EE5-4840-8A59-3E59CA4694DE}" type="slidenum">
              <a:rPr lang="en-US" altLang="en-US" smtClean="0">
                <a:latin typeface="Garamond" panose="02020404030301010803" pitchFamily="18" charset="0"/>
              </a:rPr>
              <a:pPr/>
              <a:t>3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17412" name="Rectangle 2">
            <a:extLst>
              <a:ext uri="{FF2B5EF4-FFF2-40B4-BE49-F238E27FC236}">
                <a16:creationId xmlns:a16="http://schemas.microsoft.com/office/drawing/2014/main" id="{61FCE586-D65C-3E4A-9F69-AB5D292EA99A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77813"/>
            <a:ext cx="8229600" cy="763587"/>
          </a:xfrm>
        </p:spPr>
        <p:txBody>
          <a:bodyPr anchor="ctr"/>
          <a:lstStyle/>
          <a:p>
            <a:pPr eaLnBrk="1" hangingPunct="1"/>
            <a:r>
              <a:rPr lang="en-US" altLang="en-US" sz="3600" dirty="0"/>
              <a:t>Displaying Maps	</a:t>
            </a:r>
          </a:p>
        </p:txBody>
      </p:sp>
      <p:sp>
        <p:nvSpPr>
          <p:cNvPr id="17413" name="Rectangle 3">
            <a:extLst>
              <a:ext uri="{FF2B5EF4-FFF2-40B4-BE49-F238E27FC236}">
                <a16:creationId xmlns:a16="http://schemas.microsoft.com/office/drawing/2014/main" id="{5F43CAC6-5DC3-EC42-B937-EC25FB46107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390525" y="1111250"/>
            <a:ext cx="8296275" cy="5062538"/>
          </a:xfrm>
        </p:spPr>
        <p:txBody>
          <a:bodyPr/>
          <a:lstStyle/>
          <a:p>
            <a:r>
              <a:rPr lang="en-US" sz="2400" dirty="0"/>
              <a:t>When creating an app, need to select “Google Maps Activity”</a:t>
            </a:r>
            <a:r>
              <a:rPr lang="en-US" altLang="zh-CN" sz="2400" dirty="0"/>
              <a:t>.</a:t>
            </a:r>
            <a:r>
              <a:rPr lang="zh-CN" altLang="en-US" sz="2400" dirty="0"/>
              <a:t> </a:t>
            </a:r>
            <a:r>
              <a:rPr lang="en-US" sz="2400" dirty="0"/>
              <a:t>Create an app and name it LBS</a:t>
            </a:r>
            <a:endParaRPr lang="en-US" sz="2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93BFC54-078A-7045-82C3-3F2A5DE6B0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1308" y="2056857"/>
            <a:ext cx="5692311" cy="395477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Date Placeholder 1">
            <a:extLst>
              <a:ext uri="{FF2B5EF4-FFF2-40B4-BE49-F238E27FC236}">
                <a16:creationId xmlns:a16="http://schemas.microsoft.com/office/drawing/2014/main" id="{187AC633-337D-7647-90AD-B8B1D5B7DD7C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032AE29C-37EF-E449-A0CF-B473CFDA0127}" type="datetime1">
              <a:rPr lang="en-US" altLang="en-US" smtClean="0">
                <a:latin typeface="Garamond" panose="02020404030301010803" pitchFamily="18" charset="0"/>
              </a:rPr>
              <a:pPr/>
              <a:t>3/10/21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17410" name="Footer Placeholder 2">
            <a:extLst>
              <a:ext uri="{FF2B5EF4-FFF2-40B4-BE49-F238E27FC236}">
                <a16:creationId xmlns:a16="http://schemas.microsoft.com/office/drawing/2014/main" id="{314CF3E8-66DE-8546-B7C5-6FECA183B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>
                <a:latin typeface="Garamond" panose="02020404030301010803" pitchFamily="18" charset="0"/>
              </a:rPr>
              <a:t>CIS 470: Mobile App Development</a:t>
            </a:r>
          </a:p>
        </p:txBody>
      </p:sp>
      <p:sp>
        <p:nvSpPr>
          <p:cNvPr id="17411" name="Slide Number Placeholder 3">
            <a:extLst>
              <a:ext uri="{FF2B5EF4-FFF2-40B4-BE49-F238E27FC236}">
                <a16:creationId xmlns:a16="http://schemas.microsoft.com/office/drawing/2014/main" id="{42D3AC99-9856-1243-99D2-54E6E0DBC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99040B44-5EE5-4840-8A59-3E59CA4694DE}" type="slidenum">
              <a:rPr lang="en-US" altLang="en-US" smtClean="0">
                <a:latin typeface="Garamond" panose="02020404030301010803" pitchFamily="18" charset="0"/>
              </a:rPr>
              <a:pPr/>
              <a:t>4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17412" name="Rectangle 2">
            <a:extLst>
              <a:ext uri="{FF2B5EF4-FFF2-40B4-BE49-F238E27FC236}">
                <a16:creationId xmlns:a16="http://schemas.microsoft.com/office/drawing/2014/main" id="{61FCE586-D65C-3E4A-9F69-AB5D292EA99A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77813"/>
            <a:ext cx="8229600" cy="763587"/>
          </a:xfrm>
        </p:spPr>
        <p:txBody>
          <a:bodyPr anchor="ctr"/>
          <a:lstStyle/>
          <a:p>
            <a:pPr eaLnBrk="1" hangingPunct="1"/>
            <a:r>
              <a:rPr lang="en-US" altLang="en-US" sz="3600" dirty="0"/>
              <a:t>Displaying Maps	</a:t>
            </a:r>
          </a:p>
        </p:txBody>
      </p:sp>
      <p:sp>
        <p:nvSpPr>
          <p:cNvPr id="17413" name="Rectangle 3">
            <a:extLst>
              <a:ext uri="{FF2B5EF4-FFF2-40B4-BE49-F238E27FC236}">
                <a16:creationId xmlns:a16="http://schemas.microsoft.com/office/drawing/2014/main" id="{5F43CAC6-5DC3-EC42-B937-EC25FB46107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058396"/>
            <a:ext cx="8296275" cy="5062538"/>
          </a:xfrm>
        </p:spPr>
        <p:txBody>
          <a:bodyPr/>
          <a:lstStyle/>
          <a:p>
            <a:r>
              <a:rPr lang="en-US" sz="2000" dirty="0"/>
              <a:t>Also need to obtain the Maps API key (after you created your app)</a:t>
            </a:r>
          </a:p>
          <a:p>
            <a:pPr lvl="1"/>
            <a:r>
              <a:rPr lang="en-US" sz="1800" dirty="0"/>
              <a:t>To get a Google Maps key, open the </a:t>
            </a:r>
            <a:r>
              <a:rPr lang="en-US" sz="1800" dirty="0" err="1"/>
              <a:t>google_maps_api.xml</a:t>
            </a:r>
            <a:r>
              <a:rPr lang="en-US" sz="1800" dirty="0"/>
              <a:t> file that was created in your LBS project</a:t>
            </a:r>
          </a:p>
          <a:p>
            <a:pPr lvl="1"/>
            <a:r>
              <a:rPr lang="en-US" sz="1800" dirty="0"/>
              <a:t>Within this file is a link to create a new Google Maps key</a:t>
            </a:r>
          </a:p>
          <a:p>
            <a:pPr lvl="1"/>
            <a:r>
              <a:rPr lang="en-US" sz="1800" dirty="0"/>
              <a:t>Copy and paste the link into your browser and follow the instructions</a:t>
            </a:r>
          </a:p>
          <a:p>
            <a:pPr lvl="1"/>
            <a:r>
              <a:rPr lang="en-US" sz="1800" dirty="0"/>
              <a:t>Replace the YOUR_KEY_HERE placeholder in the </a:t>
            </a:r>
            <a:r>
              <a:rPr lang="en-US" sz="1800" dirty="0" err="1"/>
              <a:t>google_maps_api.xml</a:t>
            </a:r>
            <a:r>
              <a:rPr lang="en-US" sz="1800" dirty="0"/>
              <a:t> with your Google Maps key</a:t>
            </a:r>
          </a:p>
          <a:p>
            <a:endParaRPr lang="en-US" altLang="en-US" sz="1050" dirty="0">
              <a:cs typeface="ＭＳ Ｐゴシック" panose="020B0600070205080204" pitchFamily="34" charset="-128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65BEE0C-323F-114C-A035-CD0B47622651}"/>
              </a:ext>
            </a:extLst>
          </p:cNvPr>
          <p:cNvSpPr/>
          <p:nvPr/>
        </p:nvSpPr>
        <p:spPr>
          <a:xfrm>
            <a:off x="457200" y="3460578"/>
            <a:ext cx="8378575" cy="2677656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1200" dirty="0"/>
              <a:t>&lt;</a:t>
            </a:r>
            <a:r>
              <a:rPr lang="en-US" sz="1200" b="1" dirty="0">
                <a:solidFill>
                  <a:srgbClr val="000080"/>
                </a:solidFill>
              </a:rPr>
              <a:t>resources</a:t>
            </a:r>
            <a:r>
              <a:rPr lang="en-US" sz="1200" dirty="0"/>
              <a:t>&gt;</a:t>
            </a:r>
            <a:br>
              <a:rPr lang="en-US" sz="1200" dirty="0"/>
            </a:br>
            <a:r>
              <a:rPr lang="en-US" sz="1200" dirty="0"/>
              <a:t>    </a:t>
            </a:r>
            <a:r>
              <a:rPr lang="en-US" sz="1200" i="1" dirty="0">
                <a:solidFill>
                  <a:srgbClr val="808080"/>
                </a:solidFill>
              </a:rPr>
              <a:t>&lt;!--</a:t>
            </a:r>
            <a:br>
              <a:rPr lang="en-US" sz="1200" i="1" dirty="0">
                <a:solidFill>
                  <a:srgbClr val="808080"/>
                </a:solidFill>
              </a:rPr>
            </a:br>
            <a:r>
              <a:rPr lang="en-US" sz="1200" i="1" dirty="0">
                <a:solidFill>
                  <a:srgbClr val="808080"/>
                </a:solidFill>
              </a:rPr>
              <a:t>    </a:t>
            </a:r>
            <a:r>
              <a:rPr lang="en-US" sz="1200" b="1" i="1" dirty="0">
                <a:solidFill>
                  <a:srgbClr val="0073BF"/>
                </a:solidFill>
              </a:rPr>
              <a:t>TODO: Before you run your application, you need a Google Maps API key.</a:t>
            </a:r>
            <a:br>
              <a:rPr lang="en-US" sz="1200" i="1" dirty="0">
                <a:solidFill>
                  <a:srgbClr val="808080"/>
                </a:solidFill>
              </a:rPr>
            </a:br>
            <a:r>
              <a:rPr lang="en-US" sz="1200" i="1" dirty="0">
                <a:solidFill>
                  <a:srgbClr val="808080"/>
                </a:solidFill>
              </a:rPr>
              <a:t>    To get one, follow this link, follow the directions and press "Create" at the end:</a:t>
            </a:r>
            <a:br>
              <a:rPr lang="en-US" sz="1200" i="1" dirty="0">
                <a:solidFill>
                  <a:srgbClr val="808080"/>
                </a:solidFill>
              </a:rPr>
            </a:br>
            <a:r>
              <a:rPr lang="en-US" sz="1200" i="1" dirty="0">
                <a:solidFill>
                  <a:srgbClr val="808080"/>
                </a:solidFill>
              </a:rPr>
              <a:t>  https://</a:t>
            </a:r>
            <a:r>
              <a:rPr lang="en-US" sz="1200" i="1" dirty="0" err="1">
                <a:solidFill>
                  <a:srgbClr val="808080"/>
                </a:solidFill>
              </a:rPr>
              <a:t>console.developers.google.com</a:t>
            </a:r>
            <a:r>
              <a:rPr lang="en-US" sz="1200" i="1" dirty="0">
                <a:solidFill>
                  <a:srgbClr val="808080"/>
                </a:solidFill>
              </a:rPr>
              <a:t>/flows/</a:t>
            </a:r>
            <a:r>
              <a:rPr lang="en-US" sz="1200" i="1" dirty="0" err="1">
                <a:solidFill>
                  <a:srgbClr val="808080"/>
                </a:solidFill>
              </a:rPr>
              <a:t>enableapi?apiid</a:t>
            </a:r>
            <a:r>
              <a:rPr lang="en-US" sz="1200" i="1" dirty="0">
                <a:solidFill>
                  <a:srgbClr val="808080"/>
                </a:solidFill>
              </a:rPr>
              <a:t>=</a:t>
            </a:r>
            <a:r>
              <a:rPr lang="en-US" sz="1200" i="1" dirty="0" err="1">
                <a:solidFill>
                  <a:srgbClr val="808080"/>
                </a:solidFill>
              </a:rPr>
              <a:t>maps_android_backend&amp;keyType</a:t>
            </a:r>
            <a:r>
              <a:rPr lang="en-US" sz="1200" i="1" dirty="0">
                <a:solidFill>
                  <a:srgbClr val="808080"/>
                </a:solidFill>
              </a:rPr>
              <a:t>=</a:t>
            </a:r>
            <a:r>
              <a:rPr lang="en-US" sz="1200" i="1" dirty="0" err="1">
                <a:solidFill>
                  <a:srgbClr val="808080"/>
                </a:solidFill>
              </a:rPr>
              <a:t>CLIENT_SIDE_ANDROID&amp;r</a:t>
            </a:r>
            <a:r>
              <a:rPr lang="en-US" sz="1200" i="1" dirty="0">
                <a:solidFill>
                  <a:srgbClr val="808080"/>
                </a:solidFill>
              </a:rPr>
              <a:t>=AD:71:B7:6F:62:AA:7E:A6:30:10:AC:DC:CF:36:36:2C:9D:A7:C1:CB%3Bcom.wenbing.lbs</a:t>
            </a:r>
            <a:br>
              <a:rPr lang="en-US" sz="1200" i="1" dirty="0">
                <a:solidFill>
                  <a:srgbClr val="808080"/>
                </a:solidFill>
              </a:rPr>
            </a:br>
            <a:br>
              <a:rPr lang="en-US" sz="1200" i="1" dirty="0">
                <a:solidFill>
                  <a:srgbClr val="808080"/>
                </a:solidFill>
              </a:rPr>
            </a:br>
            <a:r>
              <a:rPr lang="en-US" sz="1200" i="1" dirty="0">
                <a:solidFill>
                  <a:srgbClr val="808080"/>
                </a:solidFill>
              </a:rPr>
              <a:t>    Once you have your key (it starts with "</a:t>
            </a:r>
            <a:r>
              <a:rPr lang="en-US" sz="1200" i="1" dirty="0" err="1">
                <a:solidFill>
                  <a:srgbClr val="808080"/>
                </a:solidFill>
              </a:rPr>
              <a:t>AIza</a:t>
            </a:r>
            <a:r>
              <a:rPr lang="en-US" sz="1200" i="1" dirty="0">
                <a:solidFill>
                  <a:srgbClr val="808080"/>
                </a:solidFill>
              </a:rPr>
              <a:t>"), replace the "</a:t>
            </a:r>
            <a:r>
              <a:rPr lang="en-US" sz="1200" i="1" dirty="0" err="1">
                <a:solidFill>
                  <a:srgbClr val="808080"/>
                </a:solidFill>
              </a:rPr>
              <a:t>google_maps_key</a:t>
            </a:r>
            <a:r>
              <a:rPr lang="en-US" sz="1200" i="1" dirty="0">
                <a:solidFill>
                  <a:srgbClr val="808080"/>
                </a:solidFill>
              </a:rPr>
              <a:t>"</a:t>
            </a:r>
            <a:br>
              <a:rPr lang="en-US" sz="1200" i="1" dirty="0">
                <a:solidFill>
                  <a:srgbClr val="808080"/>
                </a:solidFill>
              </a:rPr>
            </a:br>
            <a:r>
              <a:rPr lang="en-US" sz="1200" i="1" dirty="0">
                <a:solidFill>
                  <a:srgbClr val="808080"/>
                </a:solidFill>
              </a:rPr>
              <a:t>    string in this file.</a:t>
            </a:r>
            <a:br>
              <a:rPr lang="en-US" sz="1200" i="1" dirty="0">
                <a:solidFill>
                  <a:srgbClr val="808080"/>
                </a:solidFill>
              </a:rPr>
            </a:br>
            <a:r>
              <a:rPr lang="en-US" sz="1200" i="1" dirty="0">
                <a:solidFill>
                  <a:srgbClr val="808080"/>
                </a:solidFill>
              </a:rPr>
              <a:t>    --&gt;</a:t>
            </a:r>
            <a:br>
              <a:rPr lang="en-US" sz="1200" i="1" dirty="0">
                <a:solidFill>
                  <a:srgbClr val="808080"/>
                </a:solidFill>
              </a:rPr>
            </a:br>
            <a:r>
              <a:rPr lang="en-US" sz="1200" i="1" dirty="0">
                <a:solidFill>
                  <a:srgbClr val="808080"/>
                </a:solidFill>
              </a:rPr>
              <a:t>    </a:t>
            </a:r>
            <a:r>
              <a:rPr lang="en-US" sz="1200" dirty="0"/>
              <a:t>&lt;</a:t>
            </a:r>
            <a:r>
              <a:rPr lang="en-US" sz="1200" b="1" dirty="0">
                <a:solidFill>
                  <a:srgbClr val="000080"/>
                </a:solidFill>
              </a:rPr>
              <a:t>string </a:t>
            </a:r>
            <a:r>
              <a:rPr lang="en-US" sz="1200" b="1" dirty="0">
                <a:solidFill>
                  <a:srgbClr val="0000FF"/>
                </a:solidFill>
              </a:rPr>
              <a:t>name=</a:t>
            </a:r>
            <a:r>
              <a:rPr lang="en-US" sz="1200" b="1" dirty="0">
                <a:solidFill>
                  <a:srgbClr val="008000"/>
                </a:solidFill>
              </a:rPr>
              <a:t>"</a:t>
            </a:r>
            <a:r>
              <a:rPr lang="en-US" sz="1200" b="1" dirty="0" err="1">
                <a:solidFill>
                  <a:srgbClr val="008000"/>
                </a:solidFill>
              </a:rPr>
              <a:t>google_maps_key</a:t>
            </a:r>
            <a:r>
              <a:rPr lang="en-US" sz="1200" b="1" dirty="0">
                <a:solidFill>
                  <a:srgbClr val="008000"/>
                </a:solidFill>
              </a:rPr>
              <a:t>" </a:t>
            </a:r>
            <a:r>
              <a:rPr lang="en-US" sz="1200" b="1" dirty="0" err="1">
                <a:solidFill>
                  <a:srgbClr val="0000FF"/>
                </a:solidFill>
              </a:rPr>
              <a:t>templateMergeStrategy</a:t>
            </a:r>
            <a:r>
              <a:rPr lang="en-US" sz="1200" b="1" dirty="0">
                <a:solidFill>
                  <a:srgbClr val="0000FF"/>
                </a:solidFill>
              </a:rPr>
              <a:t>=</a:t>
            </a:r>
            <a:r>
              <a:rPr lang="en-US" sz="1200" b="1" dirty="0">
                <a:solidFill>
                  <a:srgbClr val="008000"/>
                </a:solidFill>
              </a:rPr>
              <a:t>"preserve" </a:t>
            </a:r>
            <a:r>
              <a:rPr lang="en-US" sz="1200" b="1" dirty="0">
                <a:solidFill>
                  <a:srgbClr val="0000FF"/>
                </a:solidFill>
              </a:rPr>
              <a:t>translatable=</a:t>
            </a:r>
            <a:r>
              <a:rPr lang="en-US" sz="1200" b="1" dirty="0">
                <a:solidFill>
                  <a:srgbClr val="008000"/>
                </a:solidFill>
              </a:rPr>
              <a:t>"false"</a:t>
            </a:r>
            <a:r>
              <a:rPr lang="en-US" sz="1200" dirty="0"/>
              <a:t>&gt;AIzaSyCHapqQ2PtdWBdKwhHX8RmLlrkzaWb7rdE&lt;/</a:t>
            </a:r>
            <a:r>
              <a:rPr lang="en-US" sz="1200" b="1" dirty="0">
                <a:solidFill>
                  <a:srgbClr val="000080"/>
                </a:solidFill>
              </a:rPr>
              <a:t>string</a:t>
            </a:r>
            <a:r>
              <a:rPr lang="en-US" sz="1200" dirty="0"/>
              <a:t>&gt;</a:t>
            </a:r>
            <a:br>
              <a:rPr lang="en-US" sz="1200" dirty="0"/>
            </a:br>
            <a:r>
              <a:rPr lang="en-US" sz="1200" dirty="0"/>
              <a:t>&lt;/</a:t>
            </a:r>
            <a:r>
              <a:rPr lang="en-US" sz="1200" b="1" dirty="0">
                <a:solidFill>
                  <a:srgbClr val="000080"/>
                </a:solidFill>
              </a:rPr>
              <a:t>resources</a:t>
            </a:r>
            <a:r>
              <a:rPr lang="en-US" sz="1200" dirty="0"/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24129801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Date Placeholder 1">
            <a:extLst>
              <a:ext uri="{FF2B5EF4-FFF2-40B4-BE49-F238E27FC236}">
                <a16:creationId xmlns:a16="http://schemas.microsoft.com/office/drawing/2014/main" id="{A48A9DBC-D5B8-5D40-9FF4-BC67DF77CBA5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D8F1B13F-44B9-BF4D-96B9-F76563ADCAC4}" type="datetime1">
              <a:rPr lang="en-US" altLang="en-US" smtClean="0">
                <a:latin typeface="Garamond" panose="02020404030301010803" pitchFamily="18" charset="0"/>
              </a:rPr>
              <a:pPr/>
              <a:t>3/10/21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18434" name="Footer Placeholder 2">
            <a:extLst>
              <a:ext uri="{FF2B5EF4-FFF2-40B4-BE49-F238E27FC236}">
                <a16:creationId xmlns:a16="http://schemas.microsoft.com/office/drawing/2014/main" id="{573AD70E-93D5-D54B-BB7F-5C996FB8F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>
                <a:latin typeface="Garamond" panose="02020404030301010803" pitchFamily="18" charset="0"/>
              </a:rPr>
              <a:t>CIS 470: Mobile App Development</a:t>
            </a:r>
          </a:p>
        </p:txBody>
      </p:sp>
      <p:sp>
        <p:nvSpPr>
          <p:cNvPr id="18435" name="Slide Number Placeholder 3">
            <a:extLst>
              <a:ext uri="{FF2B5EF4-FFF2-40B4-BE49-F238E27FC236}">
                <a16:creationId xmlns:a16="http://schemas.microsoft.com/office/drawing/2014/main" id="{B1E3D184-AE60-AD4F-823A-9E5848E59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10F0E513-F980-7C44-AD7C-552F1C2D12C5}" type="slidenum">
              <a:rPr lang="en-US" altLang="en-US" smtClean="0">
                <a:latin typeface="Garamond" panose="02020404030301010803" pitchFamily="18" charset="0"/>
              </a:rPr>
              <a:pPr/>
              <a:t>5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18436" name="Rectangle 2">
            <a:extLst>
              <a:ext uri="{FF2B5EF4-FFF2-40B4-BE49-F238E27FC236}">
                <a16:creationId xmlns:a16="http://schemas.microsoft.com/office/drawing/2014/main" id="{1994A159-CE18-A044-B06D-B1919025C281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199" y="277814"/>
            <a:ext cx="8471043" cy="857250"/>
          </a:xfrm>
        </p:spPr>
        <p:txBody>
          <a:bodyPr anchor="ctr"/>
          <a:lstStyle/>
          <a:p>
            <a:pPr eaLnBrk="1" hangingPunct="1"/>
            <a:r>
              <a:rPr lang="en-US" altLang="en-US" sz="4000" dirty="0"/>
              <a:t>Zoom Control</a:t>
            </a:r>
          </a:p>
        </p:txBody>
      </p:sp>
      <p:sp>
        <p:nvSpPr>
          <p:cNvPr id="18437" name="Rectangle 3">
            <a:extLst>
              <a:ext uri="{FF2B5EF4-FFF2-40B4-BE49-F238E27FC236}">
                <a16:creationId xmlns:a16="http://schemas.microsoft.com/office/drawing/2014/main" id="{7D0050F9-690B-0044-81C8-3AE4269491D9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457199" y="1281255"/>
            <a:ext cx="8296275" cy="4441450"/>
          </a:xfrm>
        </p:spPr>
        <p:txBody>
          <a:bodyPr/>
          <a:lstStyle/>
          <a:p>
            <a:r>
              <a:rPr lang="en-US" altLang="en-US" sz="2000" dirty="0">
                <a:cs typeface="ＭＳ Ｐゴシック" panose="020B0600070205080204" pitchFamily="34" charset="-128"/>
              </a:rPr>
              <a:t>In </a:t>
            </a:r>
            <a:r>
              <a:rPr lang="en-US" altLang="en-US" sz="2000" dirty="0" err="1">
                <a:cs typeface="ＭＳ Ｐゴシック" panose="020B0600070205080204" pitchFamily="34" charset="-128"/>
              </a:rPr>
              <a:t>activity_maps.xml</a:t>
            </a:r>
            <a:r>
              <a:rPr lang="en-US" altLang="en-US" sz="2000" dirty="0">
                <a:cs typeface="ＭＳ Ｐゴシック" panose="020B0600070205080204" pitchFamily="34" charset="-128"/>
              </a:rPr>
              <a:t>, add </a:t>
            </a:r>
            <a:r>
              <a:rPr lang="en-US" altLang="en-US" sz="2000" dirty="0" err="1">
                <a:cs typeface="ＭＳ Ｐゴシック" panose="020B0600070205080204" pitchFamily="34" charset="-128"/>
              </a:rPr>
              <a:t>maps:uiZoomControls</a:t>
            </a:r>
            <a:r>
              <a:rPr lang="en-US" altLang="en-US" sz="2000" dirty="0">
                <a:cs typeface="ＭＳ Ｐゴシック" panose="020B0600070205080204" pitchFamily="34" charset="-128"/>
              </a:rPr>
              <a:t>=“true”</a:t>
            </a:r>
          </a:p>
          <a:p>
            <a:endParaRPr lang="en-US" altLang="en-US" sz="1600" dirty="0">
              <a:cs typeface="ＭＳ Ｐゴシック" panose="020B0600070205080204" pitchFamily="34" charset="-128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9D8CB3D-8B2D-D542-9D62-8F18684C1AD6}"/>
              </a:ext>
            </a:extLst>
          </p:cNvPr>
          <p:cNvSpPr/>
          <p:nvPr/>
        </p:nvSpPr>
        <p:spPr>
          <a:xfrm>
            <a:off x="729465" y="1881905"/>
            <a:ext cx="7381982" cy="2031325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1400" dirty="0"/>
              <a:t>&lt;</a:t>
            </a:r>
            <a:r>
              <a:rPr lang="en-US" sz="1400" dirty="0">
                <a:solidFill>
                  <a:srgbClr val="000080"/>
                </a:solidFill>
              </a:rPr>
              <a:t>fragment </a:t>
            </a:r>
            <a:r>
              <a:rPr lang="en-US" sz="1400" dirty="0" err="1">
                <a:solidFill>
                  <a:srgbClr val="0000FF"/>
                </a:solidFill>
              </a:rPr>
              <a:t>xmlns:</a:t>
            </a:r>
            <a:r>
              <a:rPr lang="en-US" sz="1400" dirty="0" err="1">
                <a:solidFill>
                  <a:srgbClr val="660E7A"/>
                </a:solidFill>
              </a:rPr>
              <a:t>android</a:t>
            </a:r>
            <a:r>
              <a:rPr lang="en-US" sz="1400" dirty="0">
                <a:solidFill>
                  <a:srgbClr val="0000FF"/>
                </a:solidFill>
              </a:rPr>
              <a:t>=</a:t>
            </a:r>
            <a:r>
              <a:rPr lang="en-US" sz="1400" dirty="0">
                <a:solidFill>
                  <a:srgbClr val="008000"/>
                </a:solidFill>
              </a:rPr>
              <a:t>"http://</a:t>
            </a:r>
            <a:r>
              <a:rPr lang="en-US" sz="1400" dirty="0" err="1">
                <a:solidFill>
                  <a:srgbClr val="008000"/>
                </a:solidFill>
              </a:rPr>
              <a:t>schemas.android.com</a:t>
            </a:r>
            <a:r>
              <a:rPr lang="en-US" sz="1400" dirty="0">
                <a:solidFill>
                  <a:srgbClr val="008000"/>
                </a:solidFill>
              </a:rPr>
              <a:t>/</a:t>
            </a:r>
            <a:r>
              <a:rPr lang="en-US" sz="1400" dirty="0" err="1">
                <a:solidFill>
                  <a:srgbClr val="008000"/>
                </a:solidFill>
              </a:rPr>
              <a:t>apk</a:t>
            </a:r>
            <a:r>
              <a:rPr lang="en-US" sz="1400" dirty="0">
                <a:solidFill>
                  <a:srgbClr val="008000"/>
                </a:solidFill>
              </a:rPr>
              <a:t>/res/android"</a:t>
            </a:r>
            <a:br>
              <a:rPr lang="en-US" sz="1400" dirty="0">
                <a:solidFill>
                  <a:srgbClr val="008000"/>
                </a:solidFill>
              </a:rPr>
            </a:br>
            <a:r>
              <a:rPr lang="en-US" sz="1400" dirty="0">
                <a:solidFill>
                  <a:srgbClr val="008000"/>
                </a:solidFill>
              </a:rPr>
              <a:t>    </a:t>
            </a:r>
            <a:r>
              <a:rPr lang="en-US" sz="1400" dirty="0" err="1">
                <a:solidFill>
                  <a:srgbClr val="0000FF"/>
                </a:solidFill>
              </a:rPr>
              <a:t>xmlns:</a:t>
            </a:r>
            <a:r>
              <a:rPr lang="en-US" sz="1400" dirty="0" err="1">
                <a:solidFill>
                  <a:srgbClr val="660E7A"/>
                </a:solidFill>
              </a:rPr>
              <a:t>map</a:t>
            </a:r>
            <a:r>
              <a:rPr lang="en-US" sz="1400" dirty="0">
                <a:solidFill>
                  <a:srgbClr val="0000FF"/>
                </a:solidFill>
              </a:rPr>
              <a:t>=</a:t>
            </a:r>
            <a:r>
              <a:rPr lang="en-US" sz="1400" dirty="0">
                <a:solidFill>
                  <a:srgbClr val="008000"/>
                </a:solidFill>
              </a:rPr>
              <a:t>"http://</a:t>
            </a:r>
            <a:r>
              <a:rPr lang="en-US" sz="1400" dirty="0" err="1">
                <a:solidFill>
                  <a:srgbClr val="008000"/>
                </a:solidFill>
              </a:rPr>
              <a:t>schemas.android.com</a:t>
            </a:r>
            <a:r>
              <a:rPr lang="en-US" sz="1400" dirty="0">
                <a:solidFill>
                  <a:srgbClr val="008000"/>
                </a:solidFill>
              </a:rPr>
              <a:t>/</a:t>
            </a:r>
            <a:r>
              <a:rPr lang="en-US" sz="1400" dirty="0" err="1">
                <a:solidFill>
                  <a:srgbClr val="008000"/>
                </a:solidFill>
              </a:rPr>
              <a:t>apk</a:t>
            </a:r>
            <a:r>
              <a:rPr lang="en-US" sz="1400" dirty="0">
                <a:solidFill>
                  <a:srgbClr val="008000"/>
                </a:solidFill>
              </a:rPr>
              <a:t>/res-auto"</a:t>
            </a:r>
            <a:br>
              <a:rPr lang="en-US" sz="1400" dirty="0">
                <a:solidFill>
                  <a:srgbClr val="008000"/>
                </a:solidFill>
              </a:rPr>
            </a:br>
            <a:r>
              <a:rPr lang="en-US" sz="1400" dirty="0">
                <a:solidFill>
                  <a:srgbClr val="008000"/>
                </a:solidFill>
              </a:rPr>
              <a:t>    </a:t>
            </a:r>
            <a:r>
              <a:rPr lang="en-US" sz="1400" dirty="0" err="1">
                <a:solidFill>
                  <a:srgbClr val="0000FF"/>
                </a:solidFill>
              </a:rPr>
              <a:t>xmlns:</a:t>
            </a:r>
            <a:r>
              <a:rPr lang="en-US" sz="1400" dirty="0" err="1">
                <a:solidFill>
                  <a:srgbClr val="660E7A"/>
                </a:solidFill>
              </a:rPr>
              <a:t>tools</a:t>
            </a:r>
            <a:r>
              <a:rPr lang="en-US" sz="1400" dirty="0">
                <a:solidFill>
                  <a:srgbClr val="0000FF"/>
                </a:solidFill>
              </a:rPr>
              <a:t>=</a:t>
            </a:r>
            <a:r>
              <a:rPr lang="en-US" sz="1400" dirty="0">
                <a:solidFill>
                  <a:srgbClr val="008000"/>
                </a:solidFill>
              </a:rPr>
              <a:t>"http://</a:t>
            </a:r>
            <a:r>
              <a:rPr lang="en-US" sz="1400" dirty="0" err="1">
                <a:solidFill>
                  <a:srgbClr val="008000"/>
                </a:solidFill>
              </a:rPr>
              <a:t>schemas.android.com</a:t>
            </a:r>
            <a:r>
              <a:rPr lang="en-US" sz="1400" dirty="0">
                <a:solidFill>
                  <a:srgbClr val="008000"/>
                </a:solidFill>
              </a:rPr>
              <a:t>/tools"</a:t>
            </a:r>
            <a:br>
              <a:rPr lang="en-US" sz="1400" dirty="0">
                <a:solidFill>
                  <a:srgbClr val="008000"/>
                </a:solidFill>
              </a:rPr>
            </a:br>
            <a:r>
              <a:rPr lang="en-US" sz="1400" dirty="0">
                <a:solidFill>
                  <a:srgbClr val="008000"/>
                </a:solidFill>
              </a:rPr>
              <a:t>    </a:t>
            </a:r>
            <a:r>
              <a:rPr lang="en-US" sz="1400" dirty="0" err="1">
                <a:solidFill>
                  <a:srgbClr val="660E7A"/>
                </a:solidFill>
              </a:rPr>
              <a:t>android</a:t>
            </a:r>
            <a:r>
              <a:rPr lang="en-US" sz="1400" dirty="0" err="1">
                <a:solidFill>
                  <a:srgbClr val="0000FF"/>
                </a:solidFill>
              </a:rPr>
              <a:t>:id</a:t>
            </a:r>
            <a:r>
              <a:rPr lang="en-US" sz="1400" dirty="0">
                <a:solidFill>
                  <a:srgbClr val="0000FF"/>
                </a:solidFill>
              </a:rPr>
              <a:t>=</a:t>
            </a:r>
            <a:r>
              <a:rPr lang="en-US" sz="1400" dirty="0">
                <a:solidFill>
                  <a:srgbClr val="008000"/>
                </a:solidFill>
              </a:rPr>
              <a:t>"@+id/map"</a:t>
            </a:r>
            <a:br>
              <a:rPr lang="en-US" sz="1400" dirty="0">
                <a:solidFill>
                  <a:srgbClr val="008000"/>
                </a:solidFill>
              </a:rPr>
            </a:br>
            <a:r>
              <a:rPr lang="en-US" sz="1400" dirty="0">
                <a:solidFill>
                  <a:srgbClr val="008000"/>
                </a:solidFill>
              </a:rPr>
              <a:t>    </a:t>
            </a:r>
            <a:r>
              <a:rPr lang="en-US" sz="1400" dirty="0" err="1">
                <a:solidFill>
                  <a:srgbClr val="660E7A"/>
                </a:solidFill>
              </a:rPr>
              <a:t>android</a:t>
            </a:r>
            <a:r>
              <a:rPr lang="en-US" sz="1400" dirty="0" err="1">
                <a:solidFill>
                  <a:srgbClr val="0000FF"/>
                </a:solidFill>
              </a:rPr>
              <a:t>:name</a:t>
            </a:r>
            <a:r>
              <a:rPr lang="en-US" sz="1400" dirty="0">
                <a:solidFill>
                  <a:srgbClr val="0000FF"/>
                </a:solidFill>
              </a:rPr>
              <a:t>=</a:t>
            </a:r>
            <a:r>
              <a:rPr lang="en-US" sz="1400" dirty="0">
                <a:solidFill>
                  <a:srgbClr val="008000"/>
                </a:solidFill>
              </a:rPr>
              <a:t>"</a:t>
            </a:r>
            <a:r>
              <a:rPr lang="en-US" sz="1400" dirty="0" err="1">
                <a:solidFill>
                  <a:srgbClr val="008000"/>
                </a:solidFill>
              </a:rPr>
              <a:t>com.google.android.gms.maps.SupportMapFragment</a:t>
            </a:r>
            <a:r>
              <a:rPr lang="en-US" sz="1400" dirty="0">
                <a:solidFill>
                  <a:srgbClr val="008000"/>
                </a:solidFill>
              </a:rPr>
              <a:t>"</a:t>
            </a:r>
            <a:br>
              <a:rPr lang="en-US" sz="1400" dirty="0">
                <a:solidFill>
                  <a:srgbClr val="008000"/>
                </a:solidFill>
              </a:rPr>
            </a:br>
            <a:r>
              <a:rPr lang="en-US" sz="1400" dirty="0">
                <a:solidFill>
                  <a:srgbClr val="008000"/>
                </a:solidFill>
              </a:rPr>
              <a:t>    </a:t>
            </a:r>
            <a:r>
              <a:rPr lang="en-US" sz="1400" dirty="0" err="1">
                <a:solidFill>
                  <a:srgbClr val="660E7A"/>
                </a:solidFill>
              </a:rPr>
              <a:t>android</a:t>
            </a:r>
            <a:r>
              <a:rPr lang="en-US" sz="1400" dirty="0" err="1">
                <a:solidFill>
                  <a:srgbClr val="0000FF"/>
                </a:solidFill>
              </a:rPr>
              <a:t>:layout_width</a:t>
            </a:r>
            <a:r>
              <a:rPr lang="en-US" sz="1400" dirty="0">
                <a:solidFill>
                  <a:srgbClr val="0000FF"/>
                </a:solidFill>
              </a:rPr>
              <a:t>=</a:t>
            </a:r>
            <a:r>
              <a:rPr lang="en-US" sz="1400" dirty="0">
                <a:solidFill>
                  <a:srgbClr val="008000"/>
                </a:solidFill>
              </a:rPr>
              <a:t>"</a:t>
            </a:r>
            <a:r>
              <a:rPr lang="en-US" sz="1400" dirty="0" err="1">
                <a:solidFill>
                  <a:srgbClr val="008000"/>
                </a:solidFill>
              </a:rPr>
              <a:t>match_parent</a:t>
            </a:r>
            <a:r>
              <a:rPr lang="en-US" sz="1400" dirty="0">
                <a:solidFill>
                  <a:srgbClr val="008000"/>
                </a:solidFill>
              </a:rPr>
              <a:t>"</a:t>
            </a:r>
            <a:br>
              <a:rPr lang="en-US" sz="1400" dirty="0">
                <a:solidFill>
                  <a:srgbClr val="008000"/>
                </a:solidFill>
              </a:rPr>
            </a:br>
            <a:r>
              <a:rPr lang="en-US" sz="1400" dirty="0">
                <a:solidFill>
                  <a:srgbClr val="008000"/>
                </a:solidFill>
              </a:rPr>
              <a:t>    </a:t>
            </a:r>
            <a:r>
              <a:rPr lang="en-US" sz="1400" dirty="0" err="1">
                <a:solidFill>
                  <a:srgbClr val="660E7A"/>
                </a:solidFill>
              </a:rPr>
              <a:t>android</a:t>
            </a:r>
            <a:r>
              <a:rPr lang="en-US" sz="1400" dirty="0" err="1">
                <a:solidFill>
                  <a:srgbClr val="0000FF"/>
                </a:solidFill>
              </a:rPr>
              <a:t>:layout_height</a:t>
            </a:r>
            <a:r>
              <a:rPr lang="en-US" sz="1400" dirty="0">
                <a:solidFill>
                  <a:srgbClr val="0000FF"/>
                </a:solidFill>
              </a:rPr>
              <a:t>=</a:t>
            </a:r>
            <a:r>
              <a:rPr lang="en-US" sz="1400" dirty="0">
                <a:solidFill>
                  <a:srgbClr val="008000"/>
                </a:solidFill>
              </a:rPr>
              <a:t>"</a:t>
            </a:r>
            <a:r>
              <a:rPr lang="en-US" sz="1400" dirty="0" err="1">
                <a:solidFill>
                  <a:srgbClr val="008000"/>
                </a:solidFill>
              </a:rPr>
              <a:t>match_parent</a:t>
            </a:r>
            <a:r>
              <a:rPr lang="en-US" sz="1400" dirty="0">
                <a:solidFill>
                  <a:srgbClr val="008000"/>
                </a:solidFill>
              </a:rPr>
              <a:t>"</a:t>
            </a:r>
            <a:br>
              <a:rPr lang="en-US" sz="1400" dirty="0">
                <a:solidFill>
                  <a:srgbClr val="008000"/>
                </a:solidFill>
              </a:rPr>
            </a:br>
            <a:r>
              <a:rPr lang="en-US" sz="1400" dirty="0">
                <a:solidFill>
                  <a:srgbClr val="008000"/>
                </a:solidFill>
              </a:rPr>
              <a:t>    </a:t>
            </a:r>
            <a:r>
              <a:rPr lang="en-US" sz="1400" b="1" dirty="0" err="1">
                <a:solidFill>
                  <a:srgbClr val="660E7A"/>
                </a:solidFill>
              </a:rPr>
              <a:t>map</a:t>
            </a:r>
            <a:r>
              <a:rPr lang="en-US" sz="1400" b="1" dirty="0" err="1">
                <a:solidFill>
                  <a:srgbClr val="0000FF"/>
                </a:solidFill>
              </a:rPr>
              <a:t>:uiZoomControls</a:t>
            </a:r>
            <a:r>
              <a:rPr lang="en-US" sz="1400" b="1" dirty="0">
                <a:solidFill>
                  <a:srgbClr val="0000FF"/>
                </a:solidFill>
              </a:rPr>
              <a:t>=</a:t>
            </a:r>
            <a:r>
              <a:rPr lang="en-US" sz="1400" b="1" dirty="0">
                <a:solidFill>
                  <a:srgbClr val="008000"/>
                </a:solidFill>
              </a:rPr>
              <a:t>"true"</a:t>
            </a:r>
            <a:br>
              <a:rPr lang="en-US" sz="1400" b="1" dirty="0">
                <a:solidFill>
                  <a:srgbClr val="008000"/>
                </a:solidFill>
              </a:rPr>
            </a:br>
            <a:r>
              <a:rPr lang="en-US" sz="1400" dirty="0">
                <a:solidFill>
                  <a:srgbClr val="008000"/>
                </a:solidFill>
              </a:rPr>
              <a:t>    </a:t>
            </a:r>
            <a:r>
              <a:rPr lang="en-US" sz="1400" dirty="0" err="1">
                <a:solidFill>
                  <a:srgbClr val="660E7A"/>
                </a:solidFill>
              </a:rPr>
              <a:t>tools</a:t>
            </a:r>
            <a:r>
              <a:rPr lang="en-US" sz="1400" dirty="0" err="1">
                <a:solidFill>
                  <a:srgbClr val="0000FF"/>
                </a:solidFill>
              </a:rPr>
              <a:t>:context</a:t>
            </a:r>
            <a:r>
              <a:rPr lang="en-US" sz="1400" dirty="0">
                <a:solidFill>
                  <a:srgbClr val="0000FF"/>
                </a:solidFill>
              </a:rPr>
              <a:t>=</a:t>
            </a:r>
            <a:r>
              <a:rPr lang="en-US" sz="1400" dirty="0">
                <a:solidFill>
                  <a:srgbClr val="008000"/>
                </a:solidFill>
              </a:rPr>
              <a:t>".</a:t>
            </a:r>
            <a:r>
              <a:rPr lang="en-US" sz="1400" dirty="0" err="1">
                <a:solidFill>
                  <a:srgbClr val="008000"/>
                </a:solidFill>
              </a:rPr>
              <a:t>MapsActivity</a:t>
            </a:r>
            <a:r>
              <a:rPr lang="en-US" sz="1400" dirty="0">
                <a:solidFill>
                  <a:srgbClr val="008000"/>
                </a:solidFill>
              </a:rPr>
              <a:t>" </a:t>
            </a:r>
            <a:r>
              <a:rPr lang="en-US" sz="1400" dirty="0"/>
              <a:t>/&gt;</a:t>
            </a:r>
          </a:p>
        </p:txBody>
      </p:sp>
    </p:spTree>
    <p:extLst>
      <p:ext uri="{BB962C8B-B14F-4D97-AF65-F5344CB8AC3E}">
        <p14:creationId xmlns:p14="http://schemas.microsoft.com/office/powerpoint/2010/main" val="18433166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Date Placeholder 1">
            <a:extLst>
              <a:ext uri="{FF2B5EF4-FFF2-40B4-BE49-F238E27FC236}">
                <a16:creationId xmlns:a16="http://schemas.microsoft.com/office/drawing/2014/main" id="{A48A9DBC-D5B8-5D40-9FF4-BC67DF77CBA5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xfrm>
            <a:off x="580030" y="5899572"/>
            <a:ext cx="2133600" cy="4572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D8F1B13F-44B9-BF4D-96B9-F76563ADCAC4}" type="datetime1">
              <a:rPr lang="en-US" altLang="en-US" smtClean="0">
                <a:latin typeface="Garamond" panose="02020404030301010803" pitchFamily="18" charset="0"/>
              </a:rPr>
              <a:pPr/>
              <a:t>3/10/21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18434" name="Footer Placeholder 2">
            <a:extLst>
              <a:ext uri="{FF2B5EF4-FFF2-40B4-BE49-F238E27FC236}">
                <a16:creationId xmlns:a16="http://schemas.microsoft.com/office/drawing/2014/main" id="{573AD70E-93D5-D54B-BB7F-5C996FB8F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47030" y="5904334"/>
            <a:ext cx="2895600" cy="4572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>
                <a:latin typeface="Garamond" panose="02020404030301010803" pitchFamily="18" charset="0"/>
              </a:rPr>
              <a:t>CIS 470: Mobile App Development</a:t>
            </a:r>
          </a:p>
        </p:txBody>
      </p:sp>
      <p:sp>
        <p:nvSpPr>
          <p:cNvPr id="18435" name="Slide Number Placeholder 3">
            <a:extLst>
              <a:ext uri="{FF2B5EF4-FFF2-40B4-BE49-F238E27FC236}">
                <a16:creationId xmlns:a16="http://schemas.microsoft.com/office/drawing/2014/main" id="{B1E3D184-AE60-AD4F-823A-9E5848E59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10F0E513-F980-7C44-AD7C-552F1C2D12C5}" type="slidenum">
              <a:rPr lang="en-US" altLang="en-US" smtClean="0">
                <a:latin typeface="Garamond" panose="02020404030301010803" pitchFamily="18" charset="0"/>
              </a:rPr>
              <a:pPr/>
              <a:t>6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18436" name="Rectangle 2">
            <a:extLst>
              <a:ext uri="{FF2B5EF4-FFF2-40B4-BE49-F238E27FC236}">
                <a16:creationId xmlns:a16="http://schemas.microsoft.com/office/drawing/2014/main" id="{1994A159-CE18-A044-B06D-B1919025C281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199" y="277814"/>
            <a:ext cx="8471043" cy="739354"/>
          </a:xfrm>
        </p:spPr>
        <p:txBody>
          <a:bodyPr anchor="ctr"/>
          <a:lstStyle/>
          <a:p>
            <a:pPr eaLnBrk="1" hangingPunct="1"/>
            <a:r>
              <a:rPr lang="en-US" altLang="en-US" sz="4000" dirty="0"/>
              <a:t>Changing Views</a:t>
            </a:r>
          </a:p>
        </p:txBody>
      </p:sp>
      <p:sp>
        <p:nvSpPr>
          <p:cNvPr id="18437" name="Rectangle 3">
            <a:extLst>
              <a:ext uri="{FF2B5EF4-FFF2-40B4-BE49-F238E27FC236}">
                <a16:creationId xmlns:a16="http://schemas.microsoft.com/office/drawing/2014/main" id="{7D0050F9-690B-0044-81C8-3AE4269491D9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390525" y="1135064"/>
            <a:ext cx="8296275" cy="4441450"/>
          </a:xfrm>
        </p:spPr>
        <p:txBody>
          <a:bodyPr/>
          <a:lstStyle/>
          <a:p>
            <a:r>
              <a:rPr lang="en-US" altLang="en-US" sz="2000" dirty="0">
                <a:cs typeface="ＭＳ Ｐゴシック" panose="020B0600070205080204" pitchFamily="34" charset="-128"/>
              </a:rPr>
              <a:t>By default, Google Maps is displayed in map view. You can change to satellite view programmatically by setting the map type:</a:t>
            </a:r>
          </a:p>
          <a:p>
            <a:endParaRPr lang="en-US" altLang="en-US" sz="1600" dirty="0">
              <a:cs typeface="ＭＳ Ｐゴシック" panose="020B0600070205080204" pitchFamily="34" charset="-128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892B77D-A636-8E44-9690-566E48CEA01A}"/>
              </a:ext>
            </a:extLst>
          </p:cNvPr>
          <p:cNvSpPr/>
          <p:nvPr/>
        </p:nvSpPr>
        <p:spPr>
          <a:xfrm>
            <a:off x="1350591" y="1836977"/>
            <a:ext cx="5943600" cy="36933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dirty="0" err="1">
                <a:latin typeface="Times" pitchFamily="2" charset="0"/>
              </a:rPr>
              <a:t>mMap.setMapType</a:t>
            </a:r>
            <a:r>
              <a:rPr lang="en-US" dirty="0">
                <a:latin typeface="Times" pitchFamily="2" charset="0"/>
              </a:rPr>
              <a:t>(</a:t>
            </a:r>
            <a:r>
              <a:rPr lang="en-US" dirty="0" err="1">
                <a:latin typeface="Times" pitchFamily="2" charset="0"/>
              </a:rPr>
              <a:t>GoogleMap.MAP_TYPE_SATELLITE</a:t>
            </a:r>
            <a:r>
              <a:rPr lang="en-US" dirty="0">
                <a:latin typeface="Times" pitchFamily="2" charset="0"/>
              </a:rPr>
              <a:t>);</a:t>
            </a:r>
            <a:endParaRPr lang="en-US" dirty="0">
              <a:effectLst/>
              <a:latin typeface="Times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20BF11-9C6A-A84C-9379-9F4807E224D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4819" y="2354987"/>
            <a:ext cx="2217971" cy="388865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D1C1203-0C0B-7F4B-8F24-032801D231A7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4325" y="2354987"/>
            <a:ext cx="2190654" cy="3888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7785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Date Placeholder 1">
            <a:extLst>
              <a:ext uri="{FF2B5EF4-FFF2-40B4-BE49-F238E27FC236}">
                <a16:creationId xmlns:a16="http://schemas.microsoft.com/office/drawing/2014/main" id="{A48A9DBC-D5B8-5D40-9FF4-BC67DF77CBA5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D8F1B13F-44B9-BF4D-96B9-F76563ADCAC4}" type="datetime1">
              <a:rPr lang="en-US" altLang="en-US" smtClean="0">
                <a:latin typeface="Garamond" panose="02020404030301010803" pitchFamily="18" charset="0"/>
              </a:rPr>
              <a:pPr/>
              <a:t>3/10/21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18434" name="Footer Placeholder 2">
            <a:extLst>
              <a:ext uri="{FF2B5EF4-FFF2-40B4-BE49-F238E27FC236}">
                <a16:creationId xmlns:a16="http://schemas.microsoft.com/office/drawing/2014/main" id="{573AD70E-93D5-D54B-BB7F-5C996FB8F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>
                <a:latin typeface="Garamond" panose="02020404030301010803" pitchFamily="18" charset="0"/>
              </a:rPr>
              <a:t>CIS 470: Mobile App Development</a:t>
            </a:r>
          </a:p>
        </p:txBody>
      </p:sp>
      <p:sp>
        <p:nvSpPr>
          <p:cNvPr id="18435" name="Slide Number Placeholder 3">
            <a:extLst>
              <a:ext uri="{FF2B5EF4-FFF2-40B4-BE49-F238E27FC236}">
                <a16:creationId xmlns:a16="http://schemas.microsoft.com/office/drawing/2014/main" id="{B1E3D184-AE60-AD4F-823A-9E5848E59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10F0E513-F980-7C44-AD7C-552F1C2D12C5}" type="slidenum">
              <a:rPr lang="en-US" altLang="en-US" smtClean="0">
                <a:latin typeface="Garamond" panose="02020404030301010803" pitchFamily="18" charset="0"/>
              </a:rPr>
              <a:pPr/>
              <a:t>7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18436" name="Rectangle 2">
            <a:extLst>
              <a:ext uri="{FF2B5EF4-FFF2-40B4-BE49-F238E27FC236}">
                <a16:creationId xmlns:a16="http://schemas.microsoft.com/office/drawing/2014/main" id="{1994A159-CE18-A044-B06D-B1919025C281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199" y="277814"/>
            <a:ext cx="8471043" cy="857250"/>
          </a:xfrm>
        </p:spPr>
        <p:txBody>
          <a:bodyPr anchor="ctr"/>
          <a:lstStyle/>
          <a:p>
            <a:pPr eaLnBrk="1" hangingPunct="1"/>
            <a:r>
              <a:rPr lang="en-US" altLang="en-US" sz="4000" dirty="0"/>
              <a:t>Navigating to a Specific Location</a:t>
            </a:r>
          </a:p>
        </p:txBody>
      </p:sp>
      <p:sp>
        <p:nvSpPr>
          <p:cNvPr id="18437" name="Rectangle 3">
            <a:extLst>
              <a:ext uri="{FF2B5EF4-FFF2-40B4-BE49-F238E27FC236}">
                <a16:creationId xmlns:a16="http://schemas.microsoft.com/office/drawing/2014/main" id="{7D0050F9-690B-0044-81C8-3AE4269491D9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215756" y="1281255"/>
            <a:ext cx="8471043" cy="4441450"/>
          </a:xfrm>
        </p:spPr>
        <p:txBody>
          <a:bodyPr/>
          <a:lstStyle/>
          <a:p>
            <a:r>
              <a:rPr lang="en-US" altLang="en-US" sz="2000" dirty="0">
                <a:cs typeface="ＭＳ Ｐゴシック" panose="020B0600070205080204" pitchFamily="34" charset="-128"/>
              </a:rPr>
              <a:t>Programmatically show the map around a specific location using </a:t>
            </a:r>
            <a:r>
              <a:rPr lang="en-US" altLang="en-US" sz="2000" dirty="0" err="1">
                <a:cs typeface="ＭＳ Ｐゴシック" panose="020B0600070205080204" pitchFamily="34" charset="-128"/>
              </a:rPr>
              <a:t>moveCamera</a:t>
            </a:r>
            <a:r>
              <a:rPr lang="en-US" altLang="en-US" sz="2000" dirty="0">
                <a:cs typeface="ＭＳ Ｐゴシック" panose="020B0600070205080204" pitchFamily="34" charset="-128"/>
              </a:rPr>
              <a:t>() method</a:t>
            </a:r>
          </a:p>
          <a:p>
            <a:endParaRPr lang="en-US" altLang="en-US" sz="1600" dirty="0">
              <a:cs typeface="ＭＳ Ｐゴシック" panose="020B0600070205080204" pitchFamily="34" charset="-128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96DE555-E42B-8B44-A7D2-2F7768950155}"/>
              </a:ext>
            </a:extLst>
          </p:cNvPr>
          <p:cNvSpPr/>
          <p:nvPr/>
        </p:nvSpPr>
        <p:spPr>
          <a:xfrm>
            <a:off x="506001" y="2065120"/>
            <a:ext cx="8131997" cy="2062103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rgbClr val="000080"/>
                </a:solidFill>
              </a:rPr>
              <a:t>public void </a:t>
            </a:r>
            <a:r>
              <a:rPr lang="en-US" sz="1600" dirty="0" err="1"/>
              <a:t>onMapReady</a:t>
            </a:r>
            <a:r>
              <a:rPr lang="en-US" sz="1600" dirty="0"/>
              <a:t>(</a:t>
            </a:r>
            <a:r>
              <a:rPr lang="en-US" sz="1600" dirty="0" err="1"/>
              <a:t>GoogleMap</a:t>
            </a:r>
            <a:r>
              <a:rPr lang="en-US" sz="1600" dirty="0"/>
              <a:t> </a:t>
            </a:r>
            <a:r>
              <a:rPr lang="en-US" sz="1600" dirty="0" err="1"/>
              <a:t>googleMap</a:t>
            </a:r>
            <a:r>
              <a:rPr lang="en-US" sz="1600" dirty="0"/>
              <a:t>) {</a:t>
            </a:r>
            <a:br>
              <a:rPr lang="en-US" sz="1600" dirty="0"/>
            </a:br>
            <a:r>
              <a:rPr lang="en-US" sz="1600" dirty="0"/>
              <a:t>    </a:t>
            </a:r>
            <a:r>
              <a:rPr lang="en-US" sz="1600" b="1" dirty="0" err="1">
                <a:solidFill>
                  <a:srgbClr val="660E7A"/>
                </a:solidFill>
              </a:rPr>
              <a:t>mMap</a:t>
            </a:r>
            <a:r>
              <a:rPr lang="en-US" sz="1600" b="1" dirty="0">
                <a:solidFill>
                  <a:srgbClr val="660E7A"/>
                </a:solidFill>
              </a:rPr>
              <a:t> </a:t>
            </a:r>
            <a:r>
              <a:rPr lang="en-US" sz="1600" dirty="0"/>
              <a:t>= </a:t>
            </a:r>
            <a:r>
              <a:rPr lang="en-US" sz="1600" dirty="0" err="1"/>
              <a:t>googleMap</a:t>
            </a:r>
            <a:r>
              <a:rPr lang="en-US" sz="1600" dirty="0"/>
              <a:t>;</a:t>
            </a:r>
            <a:br>
              <a:rPr lang="en-US" sz="1600" dirty="0"/>
            </a:br>
            <a:br>
              <a:rPr lang="en-US" sz="1600" dirty="0"/>
            </a:br>
            <a:r>
              <a:rPr lang="en-US" sz="1600" dirty="0"/>
              <a:t>    </a:t>
            </a:r>
            <a:r>
              <a:rPr lang="en-US" sz="1600" i="1" dirty="0">
                <a:solidFill>
                  <a:srgbClr val="808080"/>
                </a:solidFill>
              </a:rPr>
              <a:t>// Add a marker in Sydney and move the camera</a:t>
            </a:r>
            <a:br>
              <a:rPr lang="en-US" sz="1600" i="1" dirty="0">
                <a:solidFill>
                  <a:srgbClr val="808080"/>
                </a:solidFill>
              </a:rPr>
            </a:br>
            <a:r>
              <a:rPr lang="en-US" sz="1600" i="1" dirty="0">
                <a:solidFill>
                  <a:srgbClr val="808080"/>
                </a:solidFill>
              </a:rPr>
              <a:t>    </a:t>
            </a:r>
            <a:r>
              <a:rPr lang="en-US" sz="1600" dirty="0" err="1"/>
              <a:t>LatLng</a:t>
            </a:r>
            <a:r>
              <a:rPr lang="en-US" sz="1600" dirty="0"/>
              <a:t> </a:t>
            </a:r>
            <a:r>
              <a:rPr lang="en-US" sz="1600" dirty="0" err="1"/>
              <a:t>sydney</a:t>
            </a:r>
            <a:r>
              <a:rPr lang="en-US" sz="1600" dirty="0"/>
              <a:t> = </a:t>
            </a:r>
            <a:r>
              <a:rPr lang="en-US" sz="1600" b="1" dirty="0">
                <a:solidFill>
                  <a:srgbClr val="000080"/>
                </a:solidFill>
              </a:rPr>
              <a:t>new </a:t>
            </a:r>
            <a:r>
              <a:rPr lang="en-US" sz="1600" dirty="0" err="1"/>
              <a:t>LatLng</a:t>
            </a:r>
            <a:r>
              <a:rPr lang="en-US" sz="1600" dirty="0"/>
              <a:t>(-</a:t>
            </a:r>
            <a:r>
              <a:rPr lang="en-US" sz="1600" dirty="0">
                <a:solidFill>
                  <a:srgbClr val="0000FF"/>
                </a:solidFill>
              </a:rPr>
              <a:t>34</a:t>
            </a:r>
            <a:r>
              <a:rPr lang="en-US" sz="1600" dirty="0"/>
              <a:t>, </a:t>
            </a:r>
            <a:r>
              <a:rPr lang="en-US" sz="1600" dirty="0">
                <a:solidFill>
                  <a:srgbClr val="0000FF"/>
                </a:solidFill>
              </a:rPr>
              <a:t>151</a:t>
            </a:r>
            <a:r>
              <a:rPr lang="en-US" sz="1600" dirty="0"/>
              <a:t>);</a:t>
            </a:r>
            <a:br>
              <a:rPr lang="en-US" sz="1600" dirty="0"/>
            </a:br>
            <a:r>
              <a:rPr lang="en-US" sz="1600" dirty="0"/>
              <a:t>    </a:t>
            </a:r>
            <a:r>
              <a:rPr lang="en-US" sz="1600" b="1" dirty="0" err="1">
                <a:solidFill>
                  <a:srgbClr val="660E7A"/>
                </a:solidFill>
              </a:rPr>
              <a:t>mMap</a:t>
            </a:r>
            <a:r>
              <a:rPr lang="en-US" sz="1600" dirty="0" err="1"/>
              <a:t>.addMarker</a:t>
            </a:r>
            <a:r>
              <a:rPr lang="en-US" sz="1600" dirty="0"/>
              <a:t>(</a:t>
            </a:r>
            <a:r>
              <a:rPr lang="en-US" sz="1600" b="1" dirty="0">
                <a:solidFill>
                  <a:srgbClr val="000080"/>
                </a:solidFill>
              </a:rPr>
              <a:t>new </a:t>
            </a:r>
            <a:r>
              <a:rPr lang="en-US" sz="1600" dirty="0" err="1"/>
              <a:t>MarkerOptions</a:t>
            </a:r>
            <a:r>
              <a:rPr lang="en-US" sz="1600" dirty="0"/>
              <a:t>().position(</a:t>
            </a:r>
            <a:r>
              <a:rPr lang="en-US" sz="1600" dirty="0" err="1"/>
              <a:t>sydney</a:t>
            </a:r>
            <a:r>
              <a:rPr lang="en-US" sz="1600" dirty="0"/>
              <a:t>).title(</a:t>
            </a:r>
            <a:r>
              <a:rPr lang="en-US" sz="1600" b="1" dirty="0">
                <a:solidFill>
                  <a:srgbClr val="008000"/>
                </a:solidFill>
              </a:rPr>
              <a:t>"Marker in Sydney"</a:t>
            </a:r>
            <a:r>
              <a:rPr lang="en-US" sz="1600" dirty="0"/>
              <a:t>));</a:t>
            </a:r>
            <a:br>
              <a:rPr lang="en-US" sz="1600" dirty="0"/>
            </a:br>
            <a:r>
              <a:rPr lang="en-US" sz="1600" dirty="0"/>
              <a:t>    </a:t>
            </a:r>
            <a:r>
              <a:rPr lang="en-US" sz="1600" b="1" dirty="0" err="1">
                <a:solidFill>
                  <a:srgbClr val="660E7A"/>
                </a:solidFill>
              </a:rPr>
              <a:t>mMap</a:t>
            </a:r>
            <a:r>
              <a:rPr lang="en-US" sz="1600" dirty="0" err="1"/>
              <a:t>.moveCamera</a:t>
            </a:r>
            <a:r>
              <a:rPr lang="en-US" sz="1600" dirty="0"/>
              <a:t>(</a:t>
            </a:r>
            <a:r>
              <a:rPr lang="en-US" sz="1600" dirty="0" err="1"/>
              <a:t>CameraUpdateFactory.</a:t>
            </a:r>
            <a:r>
              <a:rPr lang="en-US" sz="1600" i="1" dirty="0" err="1"/>
              <a:t>newLatLng</a:t>
            </a:r>
            <a:r>
              <a:rPr lang="en-US" sz="1600" dirty="0"/>
              <a:t>(</a:t>
            </a:r>
            <a:r>
              <a:rPr lang="en-US" sz="1600" dirty="0" err="1"/>
              <a:t>sydney</a:t>
            </a:r>
            <a:r>
              <a:rPr lang="en-US" sz="1600" dirty="0"/>
              <a:t>));</a:t>
            </a:r>
            <a:br>
              <a:rPr lang="en-US" sz="1600" dirty="0"/>
            </a:br>
            <a:r>
              <a:rPr lang="en-US" sz="1600" dirty="0"/>
              <a:t>    </a:t>
            </a:r>
            <a:r>
              <a:rPr lang="en-US" sz="1600" i="1" dirty="0">
                <a:solidFill>
                  <a:srgbClr val="808080"/>
                </a:solidFill>
              </a:rPr>
              <a:t>// </a:t>
            </a:r>
            <a:r>
              <a:rPr lang="en-US" sz="1600" i="1" dirty="0" err="1">
                <a:solidFill>
                  <a:srgbClr val="808080"/>
                </a:solidFill>
              </a:rPr>
              <a:t>mMap.setMapType</a:t>
            </a:r>
            <a:r>
              <a:rPr lang="en-US" sz="1600" i="1" dirty="0">
                <a:solidFill>
                  <a:srgbClr val="808080"/>
                </a:solidFill>
              </a:rPr>
              <a:t>(</a:t>
            </a:r>
            <a:r>
              <a:rPr lang="en-US" sz="1600" i="1" dirty="0" err="1">
                <a:solidFill>
                  <a:srgbClr val="808080"/>
                </a:solidFill>
              </a:rPr>
              <a:t>GoogleMap.MAP_TYPE_SATELLITE</a:t>
            </a:r>
            <a:r>
              <a:rPr lang="en-US" sz="1600" i="1" dirty="0">
                <a:solidFill>
                  <a:srgbClr val="808080"/>
                </a:solidFill>
              </a:rPr>
              <a:t>);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5574071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Date Placeholder 1">
            <a:extLst>
              <a:ext uri="{FF2B5EF4-FFF2-40B4-BE49-F238E27FC236}">
                <a16:creationId xmlns:a16="http://schemas.microsoft.com/office/drawing/2014/main" id="{A48A9DBC-D5B8-5D40-9FF4-BC67DF77CBA5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D8F1B13F-44B9-BF4D-96B9-F76563ADCAC4}" type="datetime1">
              <a:rPr lang="en-US" altLang="en-US" smtClean="0">
                <a:latin typeface="Garamond" panose="02020404030301010803" pitchFamily="18" charset="0"/>
              </a:rPr>
              <a:pPr/>
              <a:t>3/10/21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18434" name="Footer Placeholder 2">
            <a:extLst>
              <a:ext uri="{FF2B5EF4-FFF2-40B4-BE49-F238E27FC236}">
                <a16:creationId xmlns:a16="http://schemas.microsoft.com/office/drawing/2014/main" id="{573AD70E-93D5-D54B-BB7F-5C996FB8F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>
                <a:latin typeface="Garamond" panose="02020404030301010803" pitchFamily="18" charset="0"/>
              </a:rPr>
              <a:t>CIS 470: Mobile App Development</a:t>
            </a:r>
          </a:p>
        </p:txBody>
      </p:sp>
      <p:sp>
        <p:nvSpPr>
          <p:cNvPr id="18435" name="Slide Number Placeholder 3">
            <a:extLst>
              <a:ext uri="{FF2B5EF4-FFF2-40B4-BE49-F238E27FC236}">
                <a16:creationId xmlns:a16="http://schemas.microsoft.com/office/drawing/2014/main" id="{B1E3D184-AE60-AD4F-823A-9E5848E59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10F0E513-F980-7C44-AD7C-552F1C2D12C5}" type="slidenum">
              <a:rPr lang="en-US" altLang="en-US" smtClean="0">
                <a:latin typeface="Garamond" panose="02020404030301010803" pitchFamily="18" charset="0"/>
              </a:rPr>
              <a:pPr/>
              <a:t>8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18436" name="Rectangle 2">
            <a:extLst>
              <a:ext uri="{FF2B5EF4-FFF2-40B4-BE49-F238E27FC236}">
                <a16:creationId xmlns:a16="http://schemas.microsoft.com/office/drawing/2014/main" id="{1994A159-CE18-A044-B06D-B1919025C281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199" y="277814"/>
            <a:ext cx="8471043" cy="857250"/>
          </a:xfrm>
        </p:spPr>
        <p:txBody>
          <a:bodyPr anchor="ctr"/>
          <a:lstStyle/>
          <a:p>
            <a:pPr eaLnBrk="1" hangingPunct="1"/>
            <a:r>
              <a:rPr lang="en-US" altLang="en-US" sz="4000" dirty="0"/>
              <a:t>Getting the Location that was touched</a:t>
            </a:r>
          </a:p>
        </p:txBody>
      </p:sp>
      <p:sp>
        <p:nvSpPr>
          <p:cNvPr id="18437" name="Rectangle 3">
            <a:extLst>
              <a:ext uri="{FF2B5EF4-FFF2-40B4-BE49-F238E27FC236}">
                <a16:creationId xmlns:a16="http://schemas.microsoft.com/office/drawing/2014/main" id="{7D0050F9-690B-0044-81C8-3AE4269491D9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215757" y="1080472"/>
            <a:ext cx="8471043" cy="4441450"/>
          </a:xfrm>
        </p:spPr>
        <p:txBody>
          <a:bodyPr/>
          <a:lstStyle/>
          <a:p>
            <a:r>
              <a:rPr lang="en-US" altLang="en-US" sz="2000" dirty="0">
                <a:cs typeface="ＭＳ Ｐゴシック" panose="020B0600070205080204" pitchFamily="34" charset="-128"/>
              </a:rPr>
              <a:t>To get the latitude and longitude of a point on the Google Map that was touched, you must set a </a:t>
            </a:r>
            <a:r>
              <a:rPr lang="en-US" altLang="en-US" sz="2000" b="1" dirty="0" err="1">
                <a:cs typeface="ＭＳ Ｐゴシック" panose="020B0600070205080204" pitchFamily="34" charset="-128"/>
              </a:rPr>
              <a:t>onMapClickListener</a:t>
            </a:r>
            <a:r>
              <a:rPr lang="en-US" altLang="en-US" sz="2000" b="1" dirty="0">
                <a:cs typeface="ＭＳ Ｐゴシック" panose="020B0600070205080204" pitchFamily="34" charset="-128"/>
              </a:rPr>
              <a:t> </a:t>
            </a:r>
            <a:r>
              <a:rPr lang="en-US" altLang="en-US" sz="2000" dirty="0">
                <a:cs typeface="ＭＳ Ｐゴシック" panose="020B0600070205080204" pitchFamily="34" charset="-128"/>
              </a:rPr>
              <a:t>on </a:t>
            </a:r>
            <a:r>
              <a:rPr lang="en-US" altLang="en-US" sz="2000" dirty="0" err="1">
                <a:cs typeface="ＭＳ Ｐゴシック" panose="020B0600070205080204" pitchFamily="34" charset="-128"/>
              </a:rPr>
              <a:t>mMap</a:t>
            </a:r>
            <a:r>
              <a:rPr lang="en-US" altLang="en-US" sz="2000" dirty="0">
                <a:cs typeface="ＭＳ Ｐゴシック" panose="020B0600070205080204" pitchFamily="34" charset="-128"/>
              </a:rPr>
              <a:t> in </a:t>
            </a:r>
            <a:r>
              <a:rPr lang="en-US" altLang="en-US" sz="2000" dirty="0" err="1">
                <a:cs typeface="ＭＳ Ｐゴシック" panose="020B0600070205080204" pitchFamily="34" charset="-128"/>
              </a:rPr>
              <a:t>onMapReady</a:t>
            </a:r>
            <a:r>
              <a:rPr lang="en-US" altLang="en-US" sz="2000" dirty="0">
                <a:cs typeface="ＭＳ Ｐゴシック" panose="020B0600070205080204" pitchFamily="34" charset="-128"/>
              </a:rPr>
              <a:t>() method</a:t>
            </a:r>
            <a:endParaRPr lang="en-US" altLang="en-US" sz="1600" dirty="0">
              <a:cs typeface="ＭＳ Ｐゴシック" panose="020B0600070205080204" pitchFamily="34" charset="-128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91732D7-3F50-334E-B799-BA407E30424F}"/>
              </a:ext>
            </a:extLst>
          </p:cNvPr>
          <p:cNvSpPr/>
          <p:nvPr/>
        </p:nvSpPr>
        <p:spPr>
          <a:xfrm>
            <a:off x="847617" y="2145701"/>
            <a:ext cx="7207322" cy="4524315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1200" b="1" dirty="0" err="1">
                <a:solidFill>
                  <a:srgbClr val="660E7A"/>
                </a:solidFill>
              </a:rPr>
              <a:t>mMap</a:t>
            </a:r>
            <a:r>
              <a:rPr lang="en-US" sz="1200" dirty="0" err="1"/>
              <a:t>.setOnMapClickListener</a:t>
            </a:r>
            <a:r>
              <a:rPr lang="en-US" sz="1200" dirty="0"/>
              <a:t>(</a:t>
            </a:r>
            <a:r>
              <a:rPr lang="en-US" sz="1200" b="1" dirty="0">
                <a:solidFill>
                  <a:srgbClr val="000080"/>
                </a:solidFill>
              </a:rPr>
              <a:t>new </a:t>
            </a:r>
            <a:r>
              <a:rPr lang="en-US" sz="1200" dirty="0" err="1"/>
              <a:t>GoogleMap.OnMapClickListener</a:t>
            </a:r>
            <a:r>
              <a:rPr lang="en-US" sz="1200" dirty="0"/>
              <a:t>() {</a:t>
            </a:r>
            <a:br>
              <a:rPr lang="en-US" sz="1200" dirty="0"/>
            </a:br>
            <a:r>
              <a:rPr lang="en-US" sz="1200" dirty="0"/>
              <a:t>    </a:t>
            </a:r>
            <a:r>
              <a:rPr lang="en-US" sz="1200" dirty="0">
                <a:solidFill>
                  <a:srgbClr val="808000"/>
                </a:solidFill>
              </a:rPr>
              <a:t>@Override</a:t>
            </a:r>
            <a:br>
              <a:rPr lang="en-US" sz="1200" dirty="0">
                <a:solidFill>
                  <a:srgbClr val="808000"/>
                </a:solidFill>
              </a:rPr>
            </a:br>
            <a:r>
              <a:rPr lang="en-US" sz="1200" dirty="0">
                <a:solidFill>
                  <a:srgbClr val="808000"/>
                </a:solidFill>
              </a:rPr>
              <a:t>    </a:t>
            </a:r>
            <a:r>
              <a:rPr lang="en-US" sz="1200" b="1" dirty="0">
                <a:solidFill>
                  <a:srgbClr val="000080"/>
                </a:solidFill>
              </a:rPr>
              <a:t>public void </a:t>
            </a:r>
            <a:r>
              <a:rPr lang="en-US" sz="1200" dirty="0" err="1"/>
              <a:t>onMapClick</a:t>
            </a:r>
            <a:r>
              <a:rPr lang="en-US" sz="1200" dirty="0"/>
              <a:t>(</a:t>
            </a:r>
            <a:r>
              <a:rPr lang="en-US" sz="1200" dirty="0" err="1"/>
              <a:t>LatLng</a:t>
            </a:r>
            <a:r>
              <a:rPr lang="en-US" sz="1200" dirty="0"/>
              <a:t> point) {</a:t>
            </a:r>
            <a:br>
              <a:rPr lang="en-US" sz="1200" dirty="0"/>
            </a:br>
            <a:r>
              <a:rPr lang="en-US" sz="1200" dirty="0"/>
              <a:t>        </a:t>
            </a:r>
            <a:r>
              <a:rPr lang="en-US" sz="1200" dirty="0" err="1"/>
              <a:t>Log.</a:t>
            </a:r>
            <a:r>
              <a:rPr lang="en-US" sz="1200" i="1" dirty="0" err="1"/>
              <a:t>d</a:t>
            </a:r>
            <a:r>
              <a:rPr lang="en-US" sz="1200" dirty="0"/>
              <a:t>(</a:t>
            </a:r>
            <a:r>
              <a:rPr lang="en-US" sz="1200" b="1" dirty="0">
                <a:solidFill>
                  <a:srgbClr val="008000"/>
                </a:solidFill>
              </a:rPr>
              <a:t>"</a:t>
            </a:r>
            <a:r>
              <a:rPr lang="en-US" sz="1200" b="1" dirty="0" err="1">
                <a:solidFill>
                  <a:srgbClr val="008000"/>
                </a:solidFill>
              </a:rPr>
              <a:t>DEBUG"</a:t>
            </a:r>
            <a:r>
              <a:rPr lang="en-US" sz="1200" dirty="0" err="1"/>
              <a:t>,</a:t>
            </a:r>
            <a:r>
              <a:rPr lang="en-US" sz="1200" b="1" dirty="0" err="1">
                <a:solidFill>
                  <a:srgbClr val="008000"/>
                </a:solidFill>
              </a:rPr>
              <a:t>"Map</a:t>
            </a:r>
            <a:r>
              <a:rPr lang="en-US" sz="1200" b="1" dirty="0">
                <a:solidFill>
                  <a:srgbClr val="008000"/>
                </a:solidFill>
              </a:rPr>
              <a:t> clicked [" </a:t>
            </a:r>
            <a:r>
              <a:rPr lang="en-US" sz="1200" dirty="0"/>
              <a:t>+ </a:t>
            </a:r>
            <a:r>
              <a:rPr lang="en-US" sz="1200" dirty="0" err="1"/>
              <a:t>point.</a:t>
            </a:r>
            <a:r>
              <a:rPr lang="en-US" sz="1200" b="1" dirty="0" err="1">
                <a:solidFill>
                  <a:srgbClr val="660E7A"/>
                </a:solidFill>
              </a:rPr>
              <a:t>latitude</a:t>
            </a:r>
            <a:r>
              <a:rPr lang="en-US" sz="1200" b="1" dirty="0">
                <a:solidFill>
                  <a:srgbClr val="660E7A"/>
                </a:solidFill>
              </a:rPr>
              <a:t> </a:t>
            </a:r>
            <a:r>
              <a:rPr lang="en-US" sz="1200" dirty="0"/>
              <a:t>+ </a:t>
            </a:r>
            <a:r>
              <a:rPr lang="en-US" sz="1200" b="1" dirty="0">
                <a:solidFill>
                  <a:srgbClr val="008000"/>
                </a:solidFill>
              </a:rPr>
              <a:t>" / " </a:t>
            </a:r>
            <a:r>
              <a:rPr lang="en-US" sz="1200" dirty="0"/>
              <a:t>+ </a:t>
            </a:r>
            <a:r>
              <a:rPr lang="en-US" sz="1200" dirty="0" err="1"/>
              <a:t>point.</a:t>
            </a:r>
            <a:r>
              <a:rPr lang="en-US" sz="1200" b="1" dirty="0" err="1">
                <a:solidFill>
                  <a:srgbClr val="660E7A"/>
                </a:solidFill>
              </a:rPr>
              <a:t>longitude</a:t>
            </a:r>
            <a:r>
              <a:rPr lang="en-US" sz="1200" b="1" dirty="0">
                <a:solidFill>
                  <a:srgbClr val="660E7A"/>
                </a:solidFill>
              </a:rPr>
              <a:t> </a:t>
            </a:r>
            <a:r>
              <a:rPr lang="en-US" sz="1200" dirty="0"/>
              <a:t>+ </a:t>
            </a:r>
            <a:r>
              <a:rPr lang="en-US" sz="1200" b="1" dirty="0">
                <a:solidFill>
                  <a:srgbClr val="008000"/>
                </a:solidFill>
              </a:rPr>
              <a:t>"]"</a:t>
            </a:r>
            <a:r>
              <a:rPr lang="en-US" sz="1200" dirty="0"/>
              <a:t>);</a:t>
            </a:r>
            <a:br>
              <a:rPr lang="en-US" sz="1200" dirty="0"/>
            </a:br>
            <a:br>
              <a:rPr lang="en-US" sz="1200" dirty="0"/>
            </a:br>
            <a:r>
              <a:rPr lang="en-US" sz="1200" dirty="0"/>
              <a:t>        Geocoder </a:t>
            </a:r>
            <a:r>
              <a:rPr lang="en-US" sz="1200" dirty="0" err="1"/>
              <a:t>geoCoder</a:t>
            </a:r>
            <a:r>
              <a:rPr lang="en-US" sz="1200" dirty="0"/>
              <a:t> = </a:t>
            </a:r>
            <a:r>
              <a:rPr lang="en-US" sz="1200" b="1" dirty="0">
                <a:solidFill>
                  <a:srgbClr val="000080"/>
                </a:solidFill>
              </a:rPr>
              <a:t>new </a:t>
            </a:r>
            <a:r>
              <a:rPr lang="en-US" sz="1200" dirty="0"/>
              <a:t>Geocoder(</a:t>
            </a:r>
            <a:r>
              <a:rPr lang="en-US" sz="1200" dirty="0" err="1"/>
              <a:t>getBaseContext</a:t>
            </a:r>
            <a:r>
              <a:rPr lang="en-US" sz="1200" dirty="0"/>
              <a:t>(), </a:t>
            </a:r>
            <a:r>
              <a:rPr lang="en-US" sz="1200" dirty="0" err="1"/>
              <a:t>Locale.</a:t>
            </a:r>
            <a:r>
              <a:rPr lang="en-US" sz="1200" i="1" dirty="0" err="1"/>
              <a:t>getDefault</a:t>
            </a:r>
            <a:r>
              <a:rPr lang="en-US" sz="1200" dirty="0"/>
              <a:t>());</a:t>
            </a:r>
            <a:br>
              <a:rPr lang="en-US" sz="1200" dirty="0"/>
            </a:br>
            <a:r>
              <a:rPr lang="en-US" sz="1200" dirty="0"/>
              <a:t>        </a:t>
            </a:r>
            <a:r>
              <a:rPr lang="en-US" sz="1200" b="1" dirty="0">
                <a:solidFill>
                  <a:srgbClr val="000080"/>
                </a:solidFill>
              </a:rPr>
              <a:t>try </a:t>
            </a:r>
            <a:r>
              <a:rPr lang="en-US" sz="1200" dirty="0"/>
              <a:t>{</a:t>
            </a:r>
            <a:br>
              <a:rPr lang="en-US" sz="1200" dirty="0"/>
            </a:br>
            <a:r>
              <a:rPr lang="en-US" sz="1200" dirty="0"/>
              <a:t>            List&lt;Address&gt; addresses = </a:t>
            </a:r>
            <a:r>
              <a:rPr lang="en-US" sz="1200" dirty="0" err="1"/>
              <a:t>geoCoder.getFromLocation</a:t>
            </a:r>
            <a:r>
              <a:rPr lang="en-US" sz="1200" dirty="0"/>
              <a:t>(point.</a:t>
            </a:r>
            <a:r>
              <a:rPr lang="en-US" sz="1200" b="1" dirty="0">
                <a:solidFill>
                  <a:srgbClr val="660E7A"/>
                </a:solidFill>
              </a:rPr>
              <a:t>latitude</a:t>
            </a:r>
            <a:r>
              <a:rPr lang="en-US" sz="1200" dirty="0"/>
              <a:t>,point.</a:t>
            </a:r>
            <a:r>
              <a:rPr lang="en-US" sz="1200" b="1" dirty="0">
                <a:solidFill>
                  <a:srgbClr val="660E7A"/>
                </a:solidFill>
              </a:rPr>
              <a:t>longitude</a:t>
            </a:r>
            <a:r>
              <a:rPr lang="en-US" sz="1200" dirty="0"/>
              <a:t>,</a:t>
            </a:r>
            <a:r>
              <a:rPr lang="en-US" sz="1200" dirty="0">
                <a:solidFill>
                  <a:srgbClr val="0000FF"/>
                </a:solidFill>
              </a:rPr>
              <a:t>1</a:t>
            </a:r>
            <a:r>
              <a:rPr lang="en-US" sz="1200" dirty="0"/>
              <a:t>);</a:t>
            </a:r>
            <a:br>
              <a:rPr lang="en-US" sz="1200" dirty="0"/>
            </a:br>
            <a:r>
              <a:rPr lang="en-US" sz="1200" dirty="0"/>
              <a:t>            String add = </a:t>
            </a:r>
            <a:r>
              <a:rPr lang="en-US" sz="1200" b="1" dirty="0">
                <a:solidFill>
                  <a:srgbClr val="008000"/>
                </a:solidFill>
              </a:rPr>
              <a:t>""</a:t>
            </a:r>
            <a:r>
              <a:rPr lang="en-US" sz="1200" dirty="0"/>
              <a:t>;</a:t>
            </a:r>
            <a:br>
              <a:rPr lang="en-US" sz="1200" dirty="0"/>
            </a:br>
            <a:r>
              <a:rPr lang="en-US" sz="1200" dirty="0"/>
              <a:t>            </a:t>
            </a:r>
            <a:r>
              <a:rPr lang="en-US" sz="1200" b="1" dirty="0">
                <a:solidFill>
                  <a:srgbClr val="000080"/>
                </a:solidFill>
              </a:rPr>
              <a:t>if </a:t>
            </a:r>
            <a:r>
              <a:rPr lang="en-US" sz="1200" dirty="0"/>
              <a:t>(</a:t>
            </a:r>
            <a:r>
              <a:rPr lang="en-US" sz="1200" dirty="0" err="1"/>
              <a:t>addresses.size</a:t>
            </a:r>
            <a:r>
              <a:rPr lang="en-US" sz="1200" dirty="0"/>
              <a:t>() &gt; </a:t>
            </a:r>
            <a:r>
              <a:rPr lang="en-US" sz="1200" dirty="0">
                <a:solidFill>
                  <a:srgbClr val="0000FF"/>
                </a:solidFill>
              </a:rPr>
              <a:t>0</a:t>
            </a:r>
            <a:r>
              <a:rPr lang="en-US" sz="1200" dirty="0"/>
              <a:t>)</a:t>
            </a:r>
            <a:br>
              <a:rPr lang="en-US" sz="1200" dirty="0"/>
            </a:br>
            <a:r>
              <a:rPr lang="en-US" sz="1200" dirty="0"/>
              <a:t>            {</a:t>
            </a:r>
            <a:br>
              <a:rPr lang="en-US" sz="1200" dirty="0"/>
            </a:br>
            <a:r>
              <a:rPr lang="en-US" sz="1200" dirty="0"/>
              <a:t>                </a:t>
            </a:r>
            <a:r>
              <a:rPr lang="en-US" sz="1200" b="1" dirty="0">
                <a:solidFill>
                  <a:srgbClr val="000080"/>
                </a:solidFill>
              </a:rPr>
              <a:t>for </a:t>
            </a:r>
            <a:r>
              <a:rPr lang="en-US" sz="1200" dirty="0"/>
              <a:t>(</a:t>
            </a:r>
            <a:r>
              <a:rPr lang="en-US" sz="1200" b="1" dirty="0" err="1">
                <a:solidFill>
                  <a:srgbClr val="000080"/>
                </a:solidFill>
              </a:rPr>
              <a:t>int</a:t>
            </a:r>
            <a:r>
              <a:rPr lang="en-US" sz="1200" b="1" dirty="0">
                <a:solidFill>
                  <a:srgbClr val="000080"/>
                </a:solidFill>
              </a:rPr>
              <a:t> </a:t>
            </a:r>
            <a:r>
              <a:rPr lang="en-US" sz="1200" dirty="0" err="1"/>
              <a:t>i</a:t>
            </a:r>
            <a:r>
              <a:rPr lang="en-US" sz="1200" dirty="0"/>
              <a:t>=</a:t>
            </a:r>
            <a:r>
              <a:rPr lang="en-US" sz="1200" dirty="0">
                <a:solidFill>
                  <a:srgbClr val="0000FF"/>
                </a:solidFill>
              </a:rPr>
              <a:t>0</a:t>
            </a:r>
            <a:r>
              <a:rPr lang="en-US" sz="1200" dirty="0"/>
              <a:t>; </a:t>
            </a:r>
            <a:r>
              <a:rPr lang="en-US" sz="1200" dirty="0" err="1"/>
              <a:t>i</a:t>
            </a:r>
            <a:r>
              <a:rPr lang="en-US" sz="1200" dirty="0"/>
              <a:t>&lt;</a:t>
            </a:r>
            <a:r>
              <a:rPr lang="en-US" sz="1200" dirty="0" err="1"/>
              <a:t>addresses.get</a:t>
            </a:r>
            <a:r>
              <a:rPr lang="en-US" sz="1200" dirty="0"/>
              <a:t>(</a:t>
            </a:r>
            <a:r>
              <a:rPr lang="en-US" sz="1200" dirty="0">
                <a:solidFill>
                  <a:srgbClr val="0000FF"/>
                </a:solidFill>
              </a:rPr>
              <a:t>0</a:t>
            </a:r>
            <a:r>
              <a:rPr lang="en-US" sz="1200" dirty="0"/>
              <a:t>).</a:t>
            </a:r>
            <a:r>
              <a:rPr lang="en-US" sz="1200" dirty="0" err="1"/>
              <a:t>getMaxAddressLineIndex</a:t>
            </a:r>
            <a:r>
              <a:rPr lang="en-US" sz="1200" dirty="0"/>
              <a:t>(); </a:t>
            </a:r>
            <a:r>
              <a:rPr lang="en-US" sz="1200" dirty="0" err="1"/>
              <a:t>i</a:t>
            </a:r>
            <a:r>
              <a:rPr lang="en-US" sz="1200" dirty="0"/>
              <a:t>++)</a:t>
            </a:r>
            <a:br>
              <a:rPr lang="en-US" sz="1200" dirty="0"/>
            </a:br>
            <a:r>
              <a:rPr lang="en-US" sz="1200" dirty="0"/>
              <a:t>                    add += </a:t>
            </a:r>
            <a:r>
              <a:rPr lang="en-US" sz="1200" dirty="0" err="1"/>
              <a:t>addresses.get</a:t>
            </a:r>
            <a:r>
              <a:rPr lang="en-US" sz="1200" dirty="0"/>
              <a:t>(</a:t>
            </a:r>
            <a:r>
              <a:rPr lang="en-US" sz="1200" dirty="0">
                <a:solidFill>
                  <a:srgbClr val="0000FF"/>
                </a:solidFill>
              </a:rPr>
              <a:t>0</a:t>
            </a:r>
            <a:r>
              <a:rPr lang="en-US" sz="1200" dirty="0"/>
              <a:t>).</a:t>
            </a:r>
            <a:r>
              <a:rPr lang="en-US" sz="1200" dirty="0" err="1"/>
              <a:t>getAddressLine</a:t>
            </a:r>
            <a:r>
              <a:rPr lang="en-US" sz="1200" dirty="0"/>
              <a:t>(</a:t>
            </a:r>
            <a:r>
              <a:rPr lang="en-US" sz="1200" dirty="0" err="1"/>
              <a:t>i</a:t>
            </a:r>
            <a:r>
              <a:rPr lang="en-US" sz="1200" dirty="0"/>
              <a:t>) + </a:t>
            </a:r>
            <a:r>
              <a:rPr lang="en-US" sz="1200" b="1" dirty="0">
                <a:solidFill>
                  <a:srgbClr val="008000"/>
                </a:solidFill>
              </a:rPr>
              <a:t>"</a:t>
            </a:r>
            <a:r>
              <a:rPr lang="en-US" sz="1200" b="1" dirty="0">
                <a:solidFill>
                  <a:srgbClr val="000080"/>
                </a:solidFill>
              </a:rPr>
              <a:t>\n</a:t>
            </a:r>
            <a:r>
              <a:rPr lang="en-US" sz="1200" b="1" dirty="0">
                <a:solidFill>
                  <a:srgbClr val="008000"/>
                </a:solidFill>
              </a:rPr>
              <a:t>"</a:t>
            </a:r>
            <a:r>
              <a:rPr lang="en-US" sz="1200" dirty="0"/>
              <a:t>;</a:t>
            </a:r>
            <a:br>
              <a:rPr lang="en-US" sz="1200" dirty="0"/>
            </a:br>
            <a:r>
              <a:rPr lang="en-US" sz="1200" dirty="0"/>
              <a:t>            }</a:t>
            </a:r>
            <a:br>
              <a:rPr lang="en-US" sz="1200" dirty="0"/>
            </a:br>
            <a:r>
              <a:rPr lang="en-US" sz="1200" dirty="0"/>
              <a:t>            </a:t>
            </a:r>
            <a:r>
              <a:rPr lang="en-US" sz="1200" dirty="0" err="1"/>
              <a:t>Toast.</a:t>
            </a:r>
            <a:r>
              <a:rPr lang="en-US" sz="1200" i="1" dirty="0" err="1"/>
              <a:t>makeText</a:t>
            </a:r>
            <a:r>
              <a:rPr lang="en-US" sz="1200" dirty="0"/>
              <a:t>(</a:t>
            </a:r>
            <a:r>
              <a:rPr lang="en-US" sz="1200" dirty="0" err="1"/>
              <a:t>getBaseContext</a:t>
            </a:r>
            <a:r>
              <a:rPr lang="en-US" sz="1200" dirty="0"/>
              <a:t>(), add, </a:t>
            </a:r>
            <a:r>
              <a:rPr lang="en-US" sz="1200" dirty="0" err="1"/>
              <a:t>Toast.</a:t>
            </a:r>
            <a:r>
              <a:rPr lang="en-US" sz="1200" b="1" i="1" dirty="0" err="1">
                <a:solidFill>
                  <a:srgbClr val="660E7A"/>
                </a:solidFill>
              </a:rPr>
              <a:t>LENGTH_SHORT</a:t>
            </a:r>
            <a:r>
              <a:rPr lang="en-US" sz="1200" dirty="0"/>
              <a:t>).show();</a:t>
            </a:r>
            <a:br>
              <a:rPr lang="en-US" sz="1200" dirty="0"/>
            </a:br>
            <a:r>
              <a:rPr lang="en-US" sz="1200" dirty="0"/>
              <a:t>        }</a:t>
            </a:r>
            <a:br>
              <a:rPr lang="en-US" sz="1200" dirty="0"/>
            </a:br>
            <a:r>
              <a:rPr lang="en-US" sz="1200" dirty="0"/>
              <a:t>        </a:t>
            </a:r>
            <a:r>
              <a:rPr lang="en-US" sz="1200" b="1" dirty="0">
                <a:solidFill>
                  <a:srgbClr val="000080"/>
                </a:solidFill>
              </a:rPr>
              <a:t>catch </a:t>
            </a:r>
            <a:r>
              <a:rPr lang="en-US" sz="1200" dirty="0"/>
              <a:t>(</a:t>
            </a:r>
            <a:r>
              <a:rPr lang="en-US" sz="1200" dirty="0" err="1"/>
              <a:t>IOException</a:t>
            </a:r>
            <a:r>
              <a:rPr lang="en-US" sz="1200" dirty="0"/>
              <a:t> e) {</a:t>
            </a:r>
            <a:br>
              <a:rPr lang="en-US" sz="1200" dirty="0"/>
            </a:br>
            <a:r>
              <a:rPr lang="en-US" sz="1200" dirty="0"/>
              <a:t>            </a:t>
            </a:r>
            <a:r>
              <a:rPr lang="en-US" sz="1200" dirty="0" err="1"/>
              <a:t>e.printStackTrace</a:t>
            </a:r>
            <a:r>
              <a:rPr lang="en-US" sz="1200" dirty="0"/>
              <a:t>();</a:t>
            </a:r>
            <a:br>
              <a:rPr lang="en-US" sz="1200" dirty="0"/>
            </a:br>
            <a:r>
              <a:rPr lang="en-US" sz="1200" dirty="0"/>
              <a:t>        }</a:t>
            </a:r>
            <a:br>
              <a:rPr lang="en-US" sz="1200" dirty="0"/>
            </a:br>
            <a:br>
              <a:rPr lang="en-US" sz="1200" dirty="0"/>
            </a:br>
            <a:r>
              <a:rPr lang="en-US" sz="1200" dirty="0"/>
              <a:t>        </a:t>
            </a:r>
            <a:r>
              <a:rPr lang="en-US" sz="1200" dirty="0" err="1"/>
              <a:t>LatLng</a:t>
            </a:r>
            <a:r>
              <a:rPr lang="en-US" sz="1200" dirty="0"/>
              <a:t> p = </a:t>
            </a:r>
            <a:r>
              <a:rPr lang="en-US" sz="1200" b="1" dirty="0">
                <a:solidFill>
                  <a:srgbClr val="000080"/>
                </a:solidFill>
              </a:rPr>
              <a:t>new </a:t>
            </a:r>
            <a:r>
              <a:rPr lang="en-US" sz="1200" dirty="0" err="1"/>
              <a:t>LatLng</a:t>
            </a:r>
            <a:r>
              <a:rPr lang="en-US" sz="1200" dirty="0"/>
              <a:t>(</a:t>
            </a:r>
            <a:r>
              <a:rPr lang="en-US" sz="1200" dirty="0" err="1"/>
              <a:t>point.</a:t>
            </a:r>
            <a:r>
              <a:rPr lang="en-US" sz="1200" b="1" dirty="0" err="1">
                <a:solidFill>
                  <a:srgbClr val="660E7A"/>
                </a:solidFill>
              </a:rPr>
              <a:t>latitude</a:t>
            </a:r>
            <a:r>
              <a:rPr lang="en-US" sz="1200" dirty="0"/>
              <a:t>, </a:t>
            </a:r>
            <a:r>
              <a:rPr lang="en-US" sz="1200" dirty="0" err="1"/>
              <a:t>point.</a:t>
            </a:r>
            <a:r>
              <a:rPr lang="en-US" sz="1200" b="1" dirty="0" err="1">
                <a:solidFill>
                  <a:srgbClr val="660E7A"/>
                </a:solidFill>
              </a:rPr>
              <a:t>longitude</a:t>
            </a:r>
            <a:r>
              <a:rPr lang="en-US" sz="1200" dirty="0"/>
              <a:t>);</a:t>
            </a:r>
            <a:br>
              <a:rPr lang="en-US" sz="1200" dirty="0"/>
            </a:br>
            <a:r>
              <a:rPr lang="en-US" sz="1200" dirty="0"/>
              <a:t>        </a:t>
            </a:r>
            <a:r>
              <a:rPr lang="en-US" sz="1200" b="1" dirty="0" err="1">
                <a:solidFill>
                  <a:srgbClr val="660E7A"/>
                </a:solidFill>
              </a:rPr>
              <a:t>mMap</a:t>
            </a:r>
            <a:r>
              <a:rPr lang="en-US" sz="1200" dirty="0" err="1"/>
              <a:t>.moveCamera</a:t>
            </a:r>
            <a:r>
              <a:rPr lang="en-US" sz="1200" dirty="0"/>
              <a:t>(</a:t>
            </a:r>
            <a:r>
              <a:rPr lang="en-US" sz="1200" dirty="0" err="1"/>
              <a:t>CameraUpdateFactory.</a:t>
            </a:r>
            <a:r>
              <a:rPr lang="en-US" sz="1200" i="1" dirty="0" err="1"/>
              <a:t>newLatLng</a:t>
            </a:r>
            <a:r>
              <a:rPr lang="en-US" sz="1200" dirty="0"/>
              <a:t>(p));</a:t>
            </a:r>
            <a:br>
              <a:rPr lang="en-US" sz="1200" dirty="0"/>
            </a:br>
            <a:r>
              <a:rPr lang="en-US" sz="1200" dirty="0"/>
              <a:t>    }</a:t>
            </a:r>
            <a:br>
              <a:rPr lang="en-US" sz="1200" dirty="0"/>
            </a:br>
            <a:r>
              <a:rPr lang="en-US" sz="1200" dirty="0"/>
              <a:t>});</a:t>
            </a:r>
          </a:p>
        </p:txBody>
      </p:sp>
    </p:spTree>
    <p:extLst>
      <p:ext uri="{BB962C8B-B14F-4D97-AF65-F5344CB8AC3E}">
        <p14:creationId xmlns:p14="http://schemas.microsoft.com/office/powerpoint/2010/main" val="19109437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Date Placeholder 1">
            <a:extLst>
              <a:ext uri="{FF2B5EF4-FFF2-40B4-BE49-F238E27FC236}">
                <a16:creationId xmlns:a16="http://schemas.microsoft.com/office/drawing/2014/main" id="{A48A9DBC-D5B8-5D40-9FF4-BC67DF77CBA5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D8F1B13F-44B9-BF4D-96B9-F76563ADCAC4}" type="datetime1">
              <a:rPr lang="en-US" altLang="en-US" smtClean="0">
                <a:latin typeface="Garamond" panose="02020404030301010803" pitchFamily="18" charset="0"/>
              </a:rPr>
              <a:pPr/>
              <a:t>3/10/21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18434" name="Footer Placeholder 2">
            <a:extLst>
              <a:ext uri="{FF2B5EF4-FFF2-40B4-BE49-F238E27FC236}">
                <a16:creationId xmlns:a16="http://schemas.microsoft.com/office/drawing/2014/main" id="{573AD70E-93D5-D54B-BB7F-5C996FB8F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>
                <a:latin typeface="Garamond" panose="02020404030301010803" pitchFamily="18" charset="0"/>
              </a:rPr>
              <a:t>CIS 470: Mobile App Development</a:t>
            </a:r>
          </a:p>
        </p:txBody>
      </p:sp>
      <p:sp>
        <p:nvSpPr>
          <p:cNvPr id="18435" name="Slide Number Placeholder 3">
            <a:extLst>
              <a:ext uri="{FF2B5EF4-FFF2-40B4-BE49-F238E27FC236}">
                <a16:creationId xmlns:a16="http://schemas.microsoft.com/office/drawing/2014/main" id="{B1E3D184-AE60-AD4F-823A-9E5848E59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10F0E513-F980-7C44-AD7C-552F1C2D12C5}" type="slidenum">
              <a:rPr lang="en-US" altLang="en-US" smtClean="0">
                <a:latin typeface="Garamond" panose="02020404030301010803" pitchFamily="18" charset="0"/>
              </a:rPr>
              <a:pPr/>
              <a:t>9</a:t>
            </a:fld>
            <a:endParaRPr lang="en-US" altLang="en-US">
              <a:latin typeface="Garamond" panose="02020404030301010803" pitchFamily="18" charset="0"/>
            </a:endParaRPr>
          </a:p>
        </p:txBody>
      </p:sp>
      <p:sp>
        <p:nvSpPr>
          <p:cNvPr id="18436" name="Rectangle 2">
            <a:extLst>
              <a:ext uri="{FF2B5EF4-FFF2-40B4-BE49-F238E27FC236}">
                <a16:creationId xmlns:a16="http://schemas.microsoft.com/office/drawing/2014/main" id="{1994A159-CE18-A044-B06D-B1919025C281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199" y="277814"/>
            <a:ext cx="8471043" cy="857250"/>
          </a:xfrm>
        </p:spPr>
        <p:txBody>
          <a:bodyPr anchor="ctr"/>
          <a:lstStyle/>
          <a:p>
            <a:pPr eaLnBrk="1" hangingPunct="1"/>
            <a:r>
              <a:rPr lang="en-US" altLang="en-US" sz="4000" dirty="0"/>
              <a:t>Geocoding and Reverse Geocoding</a:t>
            </a:r>
          </a:p>
        </p:txBody>
      </p:sp>
      <p:sp>
        <p:nvSpPr>
          <p:cNvPr id="18437" name="Rectangle 3">
            <a:extLst>
              <a:ext uri="{FF2B5EF4-FFF2-40B4-BE49-F238E27FC236}">
                <a16:creationId xmlns:a16="http://schemas.microsoft.com/office/drawing/2014/main" id="{7D0050F9-690B-0044-81C8-3AE4269491D9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457199" y="1281255"/>
            <a:ext cx="4669605" cy="4441450"/>
          </a:xfrm>
        </p:spPr>
        <p:txBody>
          <a:bodyPr/>
          <a:lstStyle/>
          <a:p>
            <a:r>
              <a:rPr lang="en-US" altLang="en-US" sz="2000" dirty="0">
                <a:cs typeface="ＭＳ Ｐゴシック" panose="020B0600070205080204" pitchFamily="34" charset="-128"/>
              </a:rPr>
              <a:t>Knowing latitude and longitude of a location, you can find out its address using a process known as reverse geocoding</a:t>
            </a:r>
          </a:p>
          <a:p>
            <a:r>
              <a:rPr lang="en-US" altLang="en-US" sz="2000" dirty="0">
                <a:cs typeface="ＭＳ Ｐゴシック" panose="020B0600070205080204" pitchFamily="34" charset="-128"/>
              </a:rPr>
              <a:t>Google Maps in Android supports reverse geocoding via the Geocoder class</a:t>
            </a:r>
          </a:p>
          <a:p>
            <a:r>
              <a:rPr lang="en-US" altLang="en-US" sz="2000" dirty="0">
                <a:cs typeface="ＭＳ Ｐゴシック" panose="020B0600070205080204" pitchFamily="34" charset="-128"/>
              </a:rPr>
              <a:t>The Geocoder object converts the latitude and longitude into an address using the </a:t>
            </a:r>
            <a:r>
              <a:rPr lang="en-US" altLang="en-US" sz="2000" dirty="0" err="1">
                <a:cs typeface="ＭＳ Ｐゴシック" panose="020B0600070205080204" pitchFamily="34" charset="-128"/>
              </a:rPr>
              <a:t>getFromLocation</a:t>
            </a:r>
            <a:r>
              <a:rPr lang="en-US" altLang="en-US" sz="2000" dirty="0">
                <a:cs typeface="ＭＳ Ｐゴシック" panose="020B0600070205080204" pitchFamily="34" charset="-128"/>
              </a:rPr>
              <a:t>() method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8B2D25D-AE3E-274D-8555-D3FC519E75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889" y="1135064"/>
            <a:ext cx="3045959" cy="537852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Edge">
  <a:themeElements>
    <a:clrScheme name="Edge 7">
      <a:dk1>
        <a:srgbClr val="000000"/>
      </a:dk1>
      <a:lt1>
        <a:srgbClr val="FFFFFF"/>
      </a:lt1>
      <a:dk2>
        <a:srgbClr val="006633"/>
      </a:dk2>
      <a:lt2>
        <a:srgbClr val="5F5F5F"/>
      </a:lt2>
      <a:accent1>
        <a:srgbClr val="CC9900"/>
      </a:accent1>
      <a:accent2>
        <a:srgbClr val="3B812F"/>
      </a:accent2>
      <a:accent3>
        <a:srgbClr val="FFFFFF"/>
      </a:accent3>
      <a:accent4>
        <a:srgbClr val="000000"/>
      </a:accent4>
      <a:accent5>
        <a:srgbClr val="E2CAAA"/>
      </a:accent5>
      <a:accent6>
        <a:srgbClr val="35742A"/>
      </a:accent6>
      <a:hlink>
        <a:srgbClr val="996600"/>
      </a:hlink>
      <a:folHlink>
        <a:srgbClr val="AFBF39"/>
      </a:folHlink>
    </a:clrScheme>
    <a:fontScheme name="Edge">
      <a:majorFont>
        <a:latin typeface="Garamond"/>
        <a:ea typeface="ＭＳ Ｐゴシック"/>
        <a:cs typeface="Arial"/>
      </a:majorFont>
      <a:minorFont>
        <a:latin typeface="Arial"/>
        <a:ea typeface="ＭＳ Ｐゴシック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0"/>
            <a:cs typeface="Arial" charset="0"/>
          </a:defRPr>
        </a:defPPr>
      </a:lstStyle>
    </a:lnDef>
  </a:objectDefaults>
  <a:extraClrSchemeLst>
    <a:extraClrScheme>
      <a:clrScheme name="Edge 1">
        <a:dk1>
          <a:srgbClr val="333333"/>
        </a:dk1>
        <a:lt1>
          <a:srgbClr val="FFFFFF"/>
        </a:lt1>
        <a:dk2>
          <a:srgbClr val="820000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C1AAAA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2">
        <a:dk1>
          <a:srgbClr val="333333"/>
        </a:dk1>
        <a:lt1>
          <a:srgbClr val="CCCCFF"/>
        </a:lt1>
        <a:dk2>
          <a:srgbClr val="0B0506"/>
        </a:dk2>
        <a:lt2>
          <a:srgbClr val="FFFFFF"/>
        </a:lt2>
        <a:accent1>
          <a:srgbClr val="3366CC"/>
        </a:accent1>
        <a:accent2>
          <a:srgbClr val="3333CC"/>
        </a:accent2>
        <a:accent3>
          <a:srgbClr val="AAAAAA"/>
        </a:accent3>
        <a:accent4>
          <a:srgbClr val="AEAEDA"/>
        </a:accent4>
        <a:accent5>
          <a:srgbClr val="ADB8E2"/>
        </a:accent5>
        <a:accent6>
          <a:srgbClr val="2D2DB9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3">
        <a:dk1>
          <a:srgbClr val="333333"/>
        </a:dk1>
        <a:lt1>
          <a:srgbClr val="FFFFFF"/>
        </a:lt1>
        <a:dk2>
          <a:srgbClr val="221013"/>
        </a:dk2>
        <a:lt2>
          <a:srgbClr val="FFFFFF"/>
        </a:lt2>
        <a:accent1>
          <a:srgbClr val="CC3300"/>
        </a:accent1>
        <a:accent2>
          <a:srgbClr val="CC9900"/>
        </a:accent2>
        <a:accent3>
          <a:srgbClr val="ABAAAA"/>
        </a:accent3>
        <a:accent4>
          <a:srgbClr val="DADADA"/>
        </a:accent4>
        <a:accent5>
          <a:srgbClr val="E2ADAA"/>
        </a:accent5>
        <a:accent6>
          <a:srgbClr val="B98A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4">
        <a:dk1>
          <a:srgbClr val="11054B"/>
        </a:dk1>
        <a:lt1>
          <a:srgbClr val="FFFFFF"/>
        </a:lt1>
        <a:dk2>
          <a:srgbClr val="0000CC"/>
        </a:dk2>
        <a:lt2>
          <a:srgbClr val="FFFFFF"/>
        </a:lt2>
        <a:accent1>
          <a:srgbClr val="FF6600"/>
        </a:accent1>
        <a:accent2>
          <a:srgbClr val="FF3300"/>
        </a:accent2>
        <a:accent3>
          <a:srgbClr val="AAAAE2"/>
        </a:accent3>
        <a:accent4>
          <a:srgbClr val="DADADA"/>
        </a:accent4>
        <a:accent5>
          <a:srgbClr val="FFB8AA"/>
        </a:accent5>
        <a:accent6>
          <a:srgbClr val="E72D00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5">
        <a:dk1>
          <a:srgbClr val="9B8D65"/>
        </a:dk1>
        <a:lt1>
          <a:srgbClr val="F8F8F8"/>
        </a:lt1>
        <a:dk2>
          <a:srgbClr val="002600"/>
        </a:dk2>
        <a:lt2>
          <a:srgbClr val="FAFACC"/>
        </a:lt2>
        <a:accent1>
          <a:srgbClr val="CC9933"/>
        </a:accent1>
        <a:accent2>
          <a:srgbClr val="8F9967"/>
        </a:accent2>
        <a:accent3>
          <a:srgbClr val="AAACAA"/>
        </a:accent3>
        <a:accent4>
          <a:srgbClr val="D4D4D4"/>
        </a:accent4>
        <a:accent5>
          <a:srgbClr val="E2CAAD"/>
        </a:accent5>
        <a:accent6>
          <a:srgbClr val="818A5D"/>
        </a:accent6>
        <a:hlink>
          <a:srgbClr val="336600"/>
        </a:hlink>
        <a:folHlink>
          <a:srgbClr val="808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6">
        <a:dk1>
          <a:srgbClr val="333333"/>
        </a:dk1>
        <a:lt1>
          <a:srgbClr val="FFFFFF"/>
        </a:lt1>
        <a:dk2>
          <a:srgbClr val="006699"/>
        </a:dk2>
        <a:lt2>
          <a:srgbClr val="FFFFFF"/>
        </a:lt2>
        <a:accent1>
          <a:srgbClr val="CC9900"/>
        </a:accent1>
        <a:accent2>
          <a:srgbClr val="FF9900"/>
        </a:accent2>
        <a:accent3>
          <a:srgbClr val="AAB8CA"/>
        </a:accent3>
        <a:accent4>
          <a:srgbClr val="DADADA"/>
        </a:accent4>
        <a:accent5>
          <a:srgbClr val="E2CAAA"/>
        </a:accent5>
        <a:accent6>
          <a:srgbClr val="E78A00"/>
        </a:accent6>
        <a:hlink>
          <a:srgbClr val="FFCC00"/>
        </a:hlink>
        <a:folHlink>
          <a:srgbClr val="706F3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7">
        <a:dk1>
          <a:srgbClr val="000000"/>
        </a:dk1>
        <a:lt1>
          <a:srgbClr val="FFFFFF"/>
        </a:lt1>
        <a:dk2>
          <a:srgbClr val="006633"/>
        </a:dk2>
        <a:lt2>
          <a:srgbClr val="5F5F5F"/>
        </a:lt2>
        <a:accent1>
          <a:srgbClr val="CC9900"/>
        </a:accent1>
        <a:accent2>
          <a:srgbClr val="3B812F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35742A"/>
        </a:accent6>
        <a:hlink>
          <a:srgbClr val="996600"/>
        </a:hlink>
        <a:folHlink>
          <a:srgbClr val="AFBF3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8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808080"/>
        </a:accent1>
        <a:accent2>
          <a:srgbClr val="999933"/>
        </a:accent2>
        <a:accent3>
          <a:srgbClr val="FFFFFF"/>
        </a:accent3>
        <a:accent4>
          <a:srgbClr val="000000"/>
        </a:accent4>
        <a:accent5>
          <a:srgbClr val="C0C0C0"/>
        </a:accent5>
        <a:accent6>
          <a:srgbClr val="8A8A2D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9">
        <a:dk1>
          <a:srgbClr val="000000"/>
        </a:dk1>
        <a:lt1>
          <a:srgbClr val="FFFFFF"/>
        </a:lt1>
        <a:dk2>
          <a:srgbClr val="003399"/>
        </a:dk2>
        <a:lt2>
          <a:srgbClr val="666699"/>
        </a:lt2>
        <a:accent1>
          <a:srgbClr val="009999"/>
        </a:accent1>
        <a:accent2>
          <a:srgbClr val="4C6D4E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446246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52691754</TotalTime>
  <Words>2800</Words>
  <Application>Microsoft Macintosh PowerPoint</Application>
  <PresentationFormat>On-screen Show (4:3)</PresentationFormat>
  <Paragraphs>148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Garamond</vt:lpstr>
      <vt:lpstr>Tahoma</vt:lpstr>
      <vt:lpstr>Times</vt:lpstr>
      <vt:lpstr>Times New Roman</vt:lpstr>
      <vt:lpstr>Wingdings</vt:lpstr>
      <vt:lpstr>Edge</vt:lpstr>
      <vt:lpstr>CIS 470 Mobile App Development</vt:lpstr>
      <vt:lpstr>Location-Based Services</vt:lpstr>
      <vt:lpstr>Displaying Maps </vt:lpstr>
      <vt:lpstr>Displaying Maps </vt:lpstr>
      <vt:lpstr>Zoom Control</vt:lpstr>
      <vt:lpstr>Changing Views</vt:lpstr>
      <vt:lpstr>Navigating to a Specific Location</vt:lpstr>
      <vt:lpstr>Getting the Location that was touched</vt:lpstr>
      <vt:lpstr>Geocoding and Reverse Geocoding</vt:lpstr>
      <vt:lpstr>Geocoding and Reverse Geocoding</vt:lpstr>
      <vt:lpstr>Get Location Data</vt:lpstr>
      <vt:lpstr>Get Location Data</vt:lpstr>
      <vt:lpstr>PowerPoint Presentation</vt:lpstr>
      <vt:lpstr>PowerPoint Presentation</vt:lpstr>
      <vt:lpstr>PowerPoint Presentation</vt:lpstr>
      <vt:lpstr>PowerPoint Presentation</vt:lpstr>
      <vt:lpstr>Monitoring a Location</vt:lpstr>
      <vt:lpstr>Homework #16</vt:lpstr>
    </vt:vector>
  </TitlesOfParts>
  <Company>Cleveland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notes for EEC685/785</dc:title>
  <dc:creator>Wenbing Zhao</dc:creator>
  <cp:lastModifiedBy>Wenbing Zhao</cp:lastModifiedBy>
  <cp:revision>2468</cp:revision>
  <dcterms:created xsi:type="dcterms:W3CDTF">2001-11-05T19:15:31Z</dcterms:created>
  <dcterms:modified xsi:type="dcterms:W3CDTF">2021-03-10T21:27:47Z</dcterms:modified>
</cp:coreProperties>
</file>